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80" r:id="rId3"/>
    <p:sldId id="282" r:id="rId4"/>
    <p:sldId id="271" r:id="rId5"/>
    <p:sldId id="272" r:id="rId6"/>
    <p:sldId id="273" r:id="rId7"/>
    <p:sldId id="269" r:id="rId8"/>
    <p:sldId id="276" r:id="rId9"/>
    <p:sldId id="279" r:id="rId10"/>
    <p:sldId id="278" r:id="rId11"/>
    <p:sldId id="277" r:id="rId12"/>
    <p:sldId id="259" r:id="rId13"/>
    <p:sldId id="281" r:id="rId14"/>
    <p:sldId id="267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登 潘" initials="登" lastIdx="1" clrIdx="0">
    <p:extLst>
      <p:ext uri="{19B8F6BF-5375-455C-9EA6-DF929625EA0E}">
        <p15:presenceInfo xmlns:p15="http://schemas.microsoft.com/office/powerpoint/2012/main" userId="042b4f38e93613e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FD105D-A34C-4F7F-BB14-D5D14F8FD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42ECDB4-703A-44CB-8DB5-FBABB145F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88248E-E662-4DD7-8DE1-64D199C7C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55C334-402F-40B5-A446-558C6A4F2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1F2A9A-F777-4E1B-B93A-C784B5EF9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474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6CF621-A5D0-4632-8ACC-A5710C509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724DC2D-FC06-4AEE-A06F-55AD8D71B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6FC6B7-F168-4A01-9AEA-C946B45B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C3F755-118A-4276-8F23-F58D8B061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68C427-CEFE-418D-ABA2-FC56CADA8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619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18BB4CD-F44C-4B46-9A86-5CBD1E4D33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6BD4BB-2675-4CBA-82E1-B750D9B2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F6CB93-31F6-4A51-9E83-263A1C16A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60A37-62AC-4FD4-AE0E-58D2E60E5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77A2FB-FF06-42EB-A22C-DF6BCA789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70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A11589-9071-42B8-ADFE-A9AB81B51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BC2830-FDF9-42DC-AF66-EDAFC5213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5A8CA6-B7A9-413D-B01E-66DFA03B3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7BF4D4-6900-4DB7-B76D-1BB70FB69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A4D6E5-F298-4D16-834F-73EB91F21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569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580669-C2A5-4F6A-8CBD-AF2B6F59B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83CC37-EC87-4AAF-A290-08B21267E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B99B08-8145-45C4-9635-4F9949E3F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55A833-7C67-42A0-BC02-E686121C4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272430-74B2-4C50-8B73-F91B8D341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6065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392F62-2BB9-46CE-A610-EEDA281A9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9A8B60-A09B-48FF-BF3B-B0A3DF25A6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419FFD-8527-4C4A-A565-82C4AB8D7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696CF8-2371-4BAC-B871-FD16B1EAD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62E8E6B-ED2A-41B3-A07B-ACA9AA084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43E038-CC34-42A0-9E38-80B58F816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5428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6123ED-F5E4-460C-8CAE-BCDC5CE66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7A3B6B-8AD7-48EA-887D-04E70F438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C0B6C4-0CB6-463F-A403-FF529712D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92319CD-7892-4D3A-A64A-EA1B2E931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6AAE330-2ED7-4D29-8A0D-018DA4D64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AB0B48D-C226-425A-A26F-42C3BAC82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03F08C5-2B70-4648-85F7-76392A3CA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EA5515-49AD-448A-A47F-694966163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D648E-43E1-4058-A215-CCA4BBC2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C6F6251-0221-40E9-8FC6-3E31E01D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97A8EF5-91B0-4089-A3D9-BE4B87D64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8BEAF9A-6A2A-49BC-9FB7-35FF67937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1807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2F394A7-9C2E-4E23-BE21-5BD74DC59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56ECCA2-3EEB-43DF-A05B-A4E904C59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4118BE-4B5F-4A90-B199-94B3A6864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292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7F4E9-B97A-4984-87F5-7A6850759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47191A-079D-4162-8D48-2BBFC143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0DD0662-9D83-457E-A3E5-B2E5FC09F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47BBFC-E853-4938-9402-B6AA0689B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6C0D67-95F1-4657-9A68-66D1B1E73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67798F-93D2-41D0-91F8-AEC1853BF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983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98C3C2-F722-4773-994B-8A4C47240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369EC60-A115-44EE-86EE-C35666989E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EE09785-188E-4444-9D4D-246487AA4E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AE6396-3732-4D80-B468-6ECC28004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8C0152-31AB-420D-A9EC-348651B99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E5B66C-FCD5-460E-A252-A9514483D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05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0AFDA3C-F8E2-4106-9E96-BFADF425C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83A9FB-5DF4-4B03-B7D7-00CF28AAE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EA165C-EA59-420E-AE42-71A746267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1C7AA-8E0D-4B70-9803-9BF21051D79F}" type="datetimeFigureOut">
              <a:rPr lang="zh-CN" altLang="en-US" smtClean="0"/>
              <a:t>2020/2/14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51B961-53FC-4F40-8FCA-DC2433D10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348DA2-4D26-41A5-8A8D-AE3147223A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BEEAA-BA65-4685-AFA0-1140582615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323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7.jpg"/><Relationship Id="rId7" Type="http://schemas.openxmlformats.org/officeDocument/2006/relationships/image" Target="../media/image3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F93DF87B-960A-41D5-8484-A27DAE655E58}"/>
              </a:ext>
            </a:extLst>
          </p:cNvPr>
          <p:cNvSpPr/>
          <p:nvPr/>
        </p:nvSpPr>
        <p:spPr>
          <a:xfrm>
            <a:off x="2366812" y="175211"/>
            <a:ext cx="7458375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Bandit Reward Learning Task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E578295-29E8-4FDF-A823-A34C31A0E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397" y="1117431"/>
            <a:ext cx="9387206" cy="5740569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3550202A-1704-4765-9C8E-2C362D31FFC0}"/>
              </a:ext>
            </a:extLst>
          </p:cNvPr>
          <p:cNvSpPr/>
          <p:nvPr/>
        </p:nvSpPr>
        <p:spPr>
          <a:xfrm>
            <a:off x="9647329" y="6488668"/>
            <a:ext cx="25446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MyriadMM-RegularCondensed"/>
              </a:rPr>
              <a:t>Daw</a:t>
            </a:r>
            <a:r>
              <a:rPr lang="en-US" altLang="zh-CN" dirty="0">
                <a:latin typeface="MyriadMM-RegularCondensed"/>
              </a:rPr>
              <a:t> et al., (2006) </a:t>
            </a:r>
            <a:r>
              <a:rPr lang="en-US" altLang="zh-CN" i="1" dirty="0">
                <a:latin typeface="MyriadMM-RegularCondensed"/>
              </a:rPr>
              <a:t>Nature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991782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20612118-850F-4EF0-877B-54E620CE7D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" y="0"/>
            <a:ext cx="1218598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778A3CB-1C51-4F13-9B46-E2730227F61D}"/>
              </a:ext>
            </a:extLst>
          </p:cNvPr>
          <p:cNvSpPr/>
          <p:nvPr/>
        </p:nvSpPr>
        <p:spPr>
          <a:xfrm>
            <a:off x="0" y="-104091"/>
            <a:ext cx="6278880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 B: Random Change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760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778A3CB-1C51-4F13-9B46-E2730227F61D}"/>
              </a:ext>
            </a:extLst>
          </p:cNvPr>
          <p:cNvSpPr/>
          <p:nvPr/>
        </p:nvSpPr>
        <p:spPr>
          <a:xfrm>
            <a:off x="0" y="-104091"/>
            <a:ext cx="6278880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 B: Random Change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CDE720B-C6BA-4A0C-826F-55D4BA48C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7713"/>
            <a:ext cx="7620000" cy="53625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A6F4C96-508D-41FA-B221-5E1991E43B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60"/>
          <a:stretch/>
        </p:blipFill>
        <p:spPr>
          <a:xfrm>
            <a:off x="7152147" y="1487103"/>
            <a:ext cx="5039853" cy="419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894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34753FF1-0204-436E-93E6-DE60765F925F}"/>
              </a:ext>
            </a:extLst>
          </p:cNvPr>
          <p:cNvGrpSpPr/>
          <p:nvPr/>
        </p:nvGrpSpPr>
        <p:grpSpPr>
          <a:xfrm>
            <a:off x="192815" y="4450797"/>
            <a:ext cx="8575265" cy="2085182"/>
            <a:chOff x="2656615" y="1396234"/>
            <a:chExt cx="9247590" cy="2248666"/>
          </a:xfrm>
        </p:grpSpPr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0750887E-C306-437F-9D83-843388759640}"/>
                </a:ext>
              </a:extLst>
            </p:cNvPr>
            <p:cNvGrpSpPr/>
            <p:nvPr/>
          </p:nvGrpSpPr>
          <p:grpSpPr>
            <a:xfrm>
              <a:off x="5057766" y="1396234"/>
              <a:ext cx="2110584" cy="1582939"/>
              <a:chOff x="339320" y="589581"/>
              <a:chExt cx="2698483" cy="2023862"/>
            </a:xfrm>
          </p:grpSpPr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ED450935-C7A3-420C-BC1B-53E62246E2C6}"/>
                  </a:ext>
                </a:extLst>
              </p:cNvPr>
              <p:cNvSpPr/>
              <p:nvPr/>
            </p:nvSpPr>
            <p:spPr>
              <a:xfrm>
                <a:off x="339320" y="589581"/>
                <a:ext cx="2698483" cy="2023862"/>
              </a:xfrm>
              <a:prstGeom prst="rect">
                <a:avLst/>
              </a:prstGeom>
              <a:solidFill>
                <a:srgbClr val="808080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72" name="加号 71">
                <a:extLst>
                  <a:ext uri="{FF2B5EF4-FFF2-40B4-BE49-F238E27FC236}">
                    <a16:creationId xmlns:a16="http://schemas.microsoft.com/office/drawing/2014/main" id="{AA3BE8FE-A050-41B9-B93D-1A24D540D1F9}"/>
                  </a:ext>
                </a:extLst>
              </p:cNvPr>
              <p:cNvSpPr/>
              <p:nvPr/>
            </p:nvSpPr>
            <p:spPr>
              <a:xfrm>
                <a:off x="1523461" y="1436412"/>
                <a:ext cx="330200" cy="330200"/>
              </a:xfrm>
              <a:prstGeom prst="mathPlus">
                <a:avLst>
                  <a:gd name="adj1" fmla="val 8136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</p:grpSp>
        <p:pic>
          <p:nvPicPr>
            <p:cNvPr id="73" name="图片 72">
              <a:extLst>
                <a:ext uri="{FF2B5EF4-FFF2-40B4-BE49-F238E27FC236}">
                  <a16:creationId xmlns:a16="http://schemas.microsoft.com/office/drawing/2014/main" id="{BB2953E8-E1B2-4C54-A9C6-DFA0147D3F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47" r="21429" b="16330"/>
            <a:stretch/>
          </p:blipFill>
          <p:spPr>
            <a:xfrm>
              <a:off x="5759809" y="1835641"/>
              <a:ext cx="706497" cy="704126"/>
            </a:xfrm>
            <a:prstGeom prst="rect">
              <a:avLst/>
            </a:prstGeom>
          </p:spPr>
        </p:pic>
        <p:sp>
          <p:nvSpPr>
            <p:cNvPr id="75" name="文本框 33">
              <a:extLst>
                <a:ext uri="{FF2B5EF4-FFF2-40B4-BE49-F238E27FC236}">
                  <a16:creationId xmlns:a16="http://schemas.microsoft.com/office/drawing/2014/main" id="{1A823CD5-361E-4839-AEF7-356793015E5B}"/>
                </a:ext>
              </a:extLst>
            </p:cNvPr>
            <p:cNvSpPr txBox="1"/>
            <p:nvPr/>
          </p:nvSpPr>
          <p:spPr>
            <a:xfrm>
              <a:off x="5225544" y="3106483"/>
              <a:ext cx="1775025" cy="3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45719" tIns="45719" rIns="45719" bIns="45719" numCol="1" spcCol="381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Confidence 1</a:t>
              </a:r>
              <a:endPara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18482E49-5156-4D1F-AC9B-223CF4A84DDB}"/>
                </a:ext>
              </a:extLst>
            </p:cNvPr>
            <p:cNvSpPr txBox="1"/>
            <p:nvPr/>
          </p:nvSpPr>
          <p:spPr>
            <a:xfrm>
              <a:off x="5057766" y="2573255"/>
              <a:ext cx="2110584" cy="3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How confident</a:t>
              </a:r>
              <a:r>
                <a:rPr kumimoji="0" lang="zh-CN" altLang="en-US" sz="2000" b="1" i="0" u="none" strike="noStrike" cap="none" spc="0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？</a:t>
              </a:r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EAA25408-400E-46FC-A3C8-21DA716682DB}"/>
                </a:ext>
              </a:extLst>
            </p:cNvPr>
            <p:cNvGrpSpPr/>
            <p:nvPr/>
          </p:nvGrpSpPr>
          <p:grpSpPr>
            <a:xfrm>
              <a:off x="2656615" y="1396234"/>
              <a:ext cx="2110584" cy="1582939"/>
              <a:chOff x="339320" y="589581"/>
              <a:chExt cx="2698483" cy="2023862"/>
            </a:xfrm>
          </p:grpSpPr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20F677C0-42F8-4BA9-965C-ECFB03418690}"/>
                  </a:ext>
                </a:extLst>
              </p:cNvPr>
              <p:cNvSpPr/>
              <p:nvPr/>
            </p:nvSpPr>
            <p:spPr>
              <a:xfrm>
                <a:off x="339320" y="589581"/>
                <a:ext cx="2698483" cy="2023862"/>
              </a:xfrm>
              <a:prstGeom prst="rect">
                <a:avLst/>
              </a:prstGeom>
              <a:solidFill>
                <a:srgbClr val="808080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86" name="加号 85">
                <a:extLst>
                  <a:ext uri="{FF2B5EF4-FFF2-40B4-BE49-F238E27FC236}">
                    <a16:creationId xmlns:a16="http://schemas.microsoft.com/office/drawing/2014/main" id="{E37C6290-3264-4157-98C5-39EC8AD82A92}"/>
                  </a:ext>
                </a:extLst>
              </p:cNvPr>
              <p:cNvSpPr/>
              <p:nvPr/>
            </p:nvSpPr>
            <p:spPr>
              <a:xfrm>
                <a:off x="1523461" y="1436412"/>
                <a:ext cx="330200" cy="330200"/>
              </a:xfrm>
              <a:prstGeom prst="mathPlus">
                <a:avLst>
                  <a:gd name="adj1" fmla="val 8136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</p:grpSp>
        <p:pic>
          <p:nvPicPr>
            <p:cNvPr id="87" name="图片 86">
              <a:extLst>
                <a:ext uri="{FF2B5EF4-FFF2-40B4-BE49-F238E27FC236}">
                  <a16:creationId xmlns:a16="http://schemas.microsoft.com/office/drawing/2014/main" id="{E89146FF-624D-46E8-B665-EBF0BE24DF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47" r="21429" b="16330"/>
            <a:stretch/>
          </p:blipFill>
          <p:spPr>
            <a:xfrm>
              <a:off x="3358657" y="1835641"/>
              <a:ext cx="706497" cy="704126"/>
            </a:xfrm>
            <a:prstGeom prst="rect">
              <a:avLst/>
            </a:prstGeom>
          </p:spPr>
        </p:pic>
        <p:sp>
          <p:nvSpPr>
            <p:cNvPr id="88" name="文本框 33">
              <a:extLst>
                <a:ext uri="{FF2B5EF4-FFF2-40B4-BE49-F238E27FC236}">
                  <a16:creationId xmlns:a16="http://schemas.microsoft.com/office/drawing/2014/main" id="{49640E05-6847-4C80-96F2-13C145CB6C88}"/>
                </a:ext>
              </a:extLst>
            </p:cNvPr>
            <p:cNvSpPr txBox="1"/>
            <p:nvPr/>
          </p:nvSpPr>
          <p:spPr>
            <a:xfrm>
              <a:off x="2824393" y="3106483"/>
              <a:ext cx="1775025" cy="3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45719" tIns="45719" rIns="45719" bIns="45719" numCol="1" spcCol="381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Memory 1</a:t>
              </a:r>
              <a:endPara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5CC7E3E1-D872-41EB-9981-2B801F45E753}"/>
                </a:ext>
              </a:extLst>
            </p:cNvPr>
            <p:cNvSpPr txBox="1"/>
            <p:nvPr/>
          </p:nvSpPr>
          <p:spPr>
            <a:xfrm>
              <a:off x="2824393" y="2573255"/>
              <a:ext cx="1775025" cy="3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b="1" dirty="0">
                  <a:solidFill>
                    <a:srgbClr val="FFFF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Old       New</a:t>
              </a:r>
              <a:endPara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FFFF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5A59566F-DC4B-45B1-852F-D9BF74DD3DE5}"/>
                </a:ext>
              </a:extLst>
            </p:cNvPr>
            <p:cNvGrpSpPr/>
            <p:nvPr/>
          </p:nvGrpSpPr>
          <p:grpSpPr>
            <a:xfrm>
              <a:off x="9793621" y="1396234"/>
              <a:ext cx="2110584" cy="1582939"/>
              <a:chOff x="339320" y="589581"/>
              <a:chExt cx="2698483" cy="2023862"/>
            </a:xfrm>
          </p:grpSpPr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AFBFC0D0-E3A8-4993-9B37-503ACBFCB40D}"/>
                  </a:ext>
                </a:extLst>
              </p:cNvPr>
              <p:cNvSpPr/>
              <p:nvPr/>
            </p:nvSpPr>
            <p:spPr>
              <a:xfrm>
                <a:off x="339320" y="589581"/>
                <a:ext cx="2698483" cy="2023862"/>
              </a:xfrm>
              <a:prstGeom prst="rect">
                <a:avLst/>
              </a:prstGeom>
              <a:solidFill>
                <a:srgbClr val="808080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92" name="加号 91">
                <a:extLst>
                  <a:ext uri="{FF2B5EF4-FFF2-40B4-BE49-F238E27FC236}">
                    <a16:creationId xmlns:a16="http://schemas.microsoft.com/office/drawing/2014/main" id="{8B478AEB-3F6A-4B12-A0F0-4B645C5E5ADE}"/>
                  </a:ext>
                </a:extLst>
              </p:cNvPr>
              <p:cNvSpPr/>
              <p:nvPr/>
            </p:nvSpPr>
            <p:spPr>
              <a:xfrm>
                <a:off x="1523461" y="1436412"/>
                <a:ext cx="330200" cy="330200"/>
              </a:xfrm>
              <a:prstGeom prst="mathPlus">
                <a:avLst>
                  <a:gd name="adj1" fmla="val 8136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</p:grpSp>
        <p:sp>
          <p:nvSpPr>
            <p:cNvPr id="94" name="文本框 33">
              <a:extLst>
                <a:ext uri="{FF2B5EF4-FFF2-40B4-BE49-F238E27FC236}">
                  <a16:creationId xmlns:a16="http://schemas.microsoft.com/office/drawing/2014/main" id="{77B708DE-1F6A-40DA-9C22-BCC3304E4558}"/>
                </a:ext>
              </a:extLst>
            </p:cNvPr>
            <p:cNvSpPr txBox="1"/>
            <p:nvPr/>
          </p:nvSpPr>
          <p:spPr>
            <a:xfrm>
              <a:off x="9961399" y="3106483"/>
              <a:ext cx="1775025" cy="3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45719" tIns="45719" rIns="45719" bIns="45719" numCol="1" spcCol="381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Confidence</a:t>
              </a: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 </a:t>
              </a:r>
              <a:r>
                <a:rPr lang="en-US" altLang="zh-CN" sz="20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2</a:t>
              </a:r>
              <a:endPara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74E39D12-1DEB-418B-BF08-72128BA83A0A}"/>
                </a:ext>
              </a:extLst>
            </p:cNvPr>
            <p:cNvSpPr txBox="1"/>
            <p:nvPr/>
          </p:nvSpPr>
          <p:spPr>
            <a:xfrm>
              <a:off x="9793621" y="2573255"/>
              <a:ext cx="2110584" cy="3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How confident</a:t>
              </a:r>
              <a:r>
                <a:rPr kumimoji="0" lang="zh-CN" altLang="en-US" sz="2000" b="1" i="0" u="none" strike="noStrike" cap="none" spc="0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？</a:t>
              </a:r>
            </a:p>
          </p:txBody>
        </p:sp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id="{D7FE52D6-A793-42FA-A7E5-C7AD45AF9CC0}"/>
                </a:ext>
              </a:extLst>
            </p:cNvPr>
            <p:cNvGrpSpPr/>
            <p:nvPr/>
          </p:nvGrpSpPr>
          <p:grpSpPr>
            <a:xfrm>
              <a:off x="7392469" y="1396234"/>
              <a:ext cx="2110584" cy="1582939"/>
              <a:chOff x="339320" y="589581"/>
              <a:chExt cx="2698483" cy="2023862"/>
            </a:xfrm>
          </p:grpSpPr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1B29117D-F509-4FE5-851E-5E12D458B9D6}"/>
                  </a:ext>
                </a:extLst>
              </p:cNvPr>
              <p:cNvSpPr/>
              <p:nvPr/>
            </p:nvSpPr>
            <p:spPr>
              <a:xfrm>
                <a:off x="339320" y="589581"/>
                <a:ext cx="2698483" cy="2023862"/>
              </a:xfrm>
              <a:prstGeom prst="rect">
                <a:avLst/>
              </a:prstGeom>
              <a:solidFill>
                <a:srgbClr val="808080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98" name="加号 97">
                <a:extLst>
                  <a:ext uri="{FF2B5EF4-FFF2-40B4-BE49-F238E27FC236}">
                    <a16:creationId xmlns:a16="http://schemas.microsoft.com/office/drawing/2014/main" id="{BC2EF549-BC13-467F-95CA-6F812837BC52}"/>
                  </a:ext>
                </a:extLst>
              </p:cNvPr>
              <p:cNvSpPr/>
              <p:nvPr/>
            </p:nvSpPr>
            <p:spPr>
              <a:xfrm>
                <a:off x="1523461" y="1436412"/>
                <a:ext cx="330200" cy="330200"/>
              </a:xfrm>
              <a:prstGeom prst="mathPlus">
                <a:avLst>
                  <a:gd name="adj1" fmla="val 8136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</p:grpSp>
        <p:sp>
          <p:nvSpPr>
            <p:cNvPr id="102" name="文本框 33">
              <a:extLst>
                <a:ext uri="{FF2B5EF4-FFF2-40B4-BE49-F238E27FC236}">
                  <a16:creationId xmlns:a16="http://schemas.microsoft.com/office/drawing/2014/main" id="{6DF1B9B2-1FCD-4120-88D9-E3C6F8D859FC}"/>
                </a:ext>
              </a:extLst>
            </p:cNvPr>
            <p:cNvSpPr txBox="1"/>
            <p:nvPr/>
          </p:nvSpPr>
          <p:spPr>
            <a:xfrm>
              <a:off x="7560247" y="3106483"/>
              <a:ext cx="1775025" cy="3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45719" tIns="45719" rIns="45719" bIns="45719" numCol="1" spcCol="381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Memory 2</a:t>
              </a:r>
              <a:endPara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96AE32F8-A269-4839-B626-E96953AF5689}"/>
                </a:ext>
              </a:extLst>
            </p:cNvPr>
            <p:cNvSpPr txBox="1"/>
            <p:nvPr/>
          </p:nvSpPr>
          <p:spPr>
            <a:xfrm>
              <a:off x="7560247" y="2573255"/>
              <a:ext cx="1775025" cy="3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b="1" dirty="0">
                  <a:solidFill>
                    <a:srgbClr val="FFFF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Old       New</a:t>
              </a:r>
              <a:endPara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FFFF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pic>
          <p:nvPicPr>
            <p:cNvPr id="118" name="图片 117">
              <a:extLst>
                <a:ext uri="{FF2B5EF4-FFF2-40B4-BE49-F238E27FC236}">
                  <a16:creationId xmlns:a16="http://schemas.microsoft.com/office/drawing/2014/main" id="{6B450060-36C9-4CD5-B0A5-49275626A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733" t="20248" r="27034"/>
            <a:stretch/>
          </p:blipFill>
          <p:spPr>
            <a:xfrm>
              <a:off x="8094511" y="1834131"/>
              <a:ext cx="706497" cy="705636"/>
            </a:xfrm>
            <a:prstGeom prst="rect">
              <a:avLst/>
            </a:prstGeom>
          </p:spPr>
        </p:pic>
        <p:pic>
          <p:nvPicPr>
            <p:cNvPr id="119" name="图片 118">
              <a:extLst>
                <a:ext uri="{FF2B5EF4-FFF2-40B4-BE49-F238E27FC236}">
                  <a16:creationId xmlns:a16="http://schemas.microsoft.com/office/drawing/2014/main" id="{63E3EE7C-71E5-44B2-9B39-7323B292DA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733" t="20248" r="27034"/>
            <a:stretch/>
          </p:blipFill>
          <p:spPr>
            <a:xfrm>
              <a:off x="10495663" y="1834131"/>
              <a:ext cx="706497" cy="705636"/>
            </a:xfrm>
            <a:prstGeom prst="rect">
              <a:avLst/>
            </a:prstGeom>
          </p:spPr>
        </p:pic>
        <p:cxnSp>
          <p:nvCxnSpPr>
            <p:cNvPr id="120" name="直接箭头连接符 119">
              <a:extLst>
                <a:ext uri="{FF2B5EF4-FFF2-40B4-BE49-F238E27FC236}">
                  <a16:creationId xmlns:a16="http://schemas.microsoft.com/office/drawing/2014/main" id="{C412E86D-C63C-42C2-9D2F-2B10C5A86319}"/>
                </a:ext>
              </a:extLst>
            </p:cNvPr>
            <p:cNvCxnSpPr>
              <a:cxnSpLocks/>
            </p:cNvCxnSpPr>
            <p:nvPr/>
          </p:nvCxnSpPr>
          <p:spPr>
            <a:xfrm>
              <a:off x="2656615" y="3644900"/>
              <a:ext cx="902017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57AC524-6C40-4E04-86EB-D7CB065E94B9}"/>
              </a:ext>
            </a:extLst>
          </p:cNvPr>
          <p:cNvSpPr/>
          <p:nvPr/>
        </p:nvSpPr>
        <p:spPr>
          <a:xfrm>
            <a:off x="0" y="4329058"/>
            <a:ext cx="12192000" cy="252893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框 33">
            <a:extLst>
              <a:ext uri="{FF2B5EF4-FFF2-40B4-BE49-F238E27FC236}">
                <a16:creationId xmlns:a16="http://schemas.microsoft.com/office/drawing/2014/main" id="{54F3A157-2A66-4F15-B87C-6B536E4277DD}"/>
              </a:ext>
            </a:extLst>
          </p:cNvPr>
          <p:cNvSpPr txBox="1"/>
          <p:nvPr/>
        </p:nvSpPr>
        <p:spPr>
          <a:xfrm>
            <a:off x="34996" y="1088759"/>
            <a:ext cx="4135120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45719" tIns="45719" rIns="45719" bIns="45719" numCol="1" spcCol="381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Plan A:</a:t>
            </a:r>
          </a:p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Preference task</a:t>
            </a: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：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E1C86209-B2BD-4209-95BA-4654F6579DFE}"/>
              </a:ext>
            </a:extLst>
          </p:cNvPr>
          <p:cNvSpPr txBox="1"/>
          <p:nvPr/>
        </p:nvSpPr>
        <p:spPr>
          <a:xfrm>
            <a:off x="3432984" y="55156"/>
            <a:ext cx="4845232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Surprise tests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33A098F6-1F45-419F-86E9-523DA8A0352A}"/>
              </a:ext>
            </a:extLst>
          </p:cNvPr>
          <p:cNvSpPr txBox="1"/>
          <p:nvPr/>
        </p:nvSpPr>
        <p:spPr>
          <a:xfrm>
            <a:off x="8854440" y="4662410"/>
            <a:ext cx="3251200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Memory test occurs after a session of  preference </a:t>
            </a:r>
          </a:p>
          <a:p>
            <a:pPr marL="0" marR="0" indent="0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task</a:t>
            </a:r>
            <a:r>
              <a:rPr kumimoji="0" lang="zh-CN" altLang="en-US" sz="2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？</a:t>
            </a:r>
          </a:p>
        </p:txBody>
      </p:sp>
      <p:cxnSp>
        <p:nvCxnSpPr>
          <p:cNvPr id="137" name="直接箭头连接符 136">
            <a:extLst>
              <a:ext uri="{FF2B5EF4-FFF2-40B4-BE49-F238E27FC236}">
                <a16:creationId xmlns:a16="http://schemas.microsoft.com/office/drawing/2014/main" id="{89691013-3708-459B-9572-A3839CC7B9F8}"/>
              </a:ext>
            </a:extLst>
          </p:cNvPr>
          <p:cNvCxnSpPr>
            <a:cxnSpLocks/>
          </p:cNvCxnSpPr>
          <p:nvPr/>
        </p:nvCxnSpPr>
        <p:spPr>
          <a:xfrm>
            <a:off x="4217786" y="3638501"/>
            <a:ext cx="687500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26DD400-5F2E-4DBC-8C87-08ED9BC0362B}"/>
              </a:ext>
            </a:extLst>
          </p:cNvPr>
          <p:cNvGrpSpPr/>
          <p:nvPr/>
        </p:nvGrpSpPr>
        <p:grpSpPr>
          <a:xfrm>
            <a:off x="4217786" y="1143186"/>
            <a:ext cx="6875006" cy="2270006"/>
            <a:chOff x="287794" y="1396234"/>
            <a:chExt cx="4845233" cy="1599811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7A833A8-29BD-4ED5-A0AA-AE74C96356BC}"/>
                </a:ext>
              </a:extLst>
            </p:cNvPr>
            <p:cNvGrpSpPr/>
            <p:nvPr/>
          </p:nvGrpSpPr>
          <p:grpSpPr>
            <a:xfrm>
              <a:off x="287794" y="1396234"/>
              <a:ext cx="2110584" cy="1582939"/>
              <a:chOff x="339320" y="589581"/>
              <a:chExt cx="2698483" cy="2023862"/>
            </a:xfrm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1C5A3288-5B00-4BA3-8D61-D8D7969944ED}"/>
                  </a:ext>
                </a:extLst>
              </p:cNvPr>
              <p:cNvSpPr/>
              <p:nvPr/>
            </p:nvSpPr>
            <p:spPr>
              <a:xfrm>
                <a:off x="339320" y="589581"/>
                <a:ext cx="2698483" cy="2023862"/>
              </a:xfrm>
              <a:prstGeom prst="rect">
                <a:avLst/>
              </a:prstGeom>
              <a:solidFill>
                <a:srgbClr val="808080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加号 3">
                <a:extLst>
                  <a:ext uri="{FF2B5EF4-FFF2-40B4-BE49-F238E27FC236}">
                    <a16:creationId xmlns:a16="http://schemas.microsoft.com/office/drawing/2014/main" id="{1628DBF1-544B-4DFB-8948-3EDE4BD40981}"/>
                  </a:ext>
                </a:extLst>
              </p:cNvPr>
              <p:cNvSpPr/>
              <p:nvPr/>
            </p:nvSpPr>
            <p:spPr>
              <a:xfrm>
                <a:off x="1523461" y="1436412"/>
                <a:ext cx="330200" cy="330200"/>
              </a:xfrm>
              <a:prstGeom prst="mathPlus">
                <a:avLst>
                  <a:gd name="adj1" fmla="val 8136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55" name="图片 54">
              <a:extLst>
                <a:ext uri="{FF2B5EF4-FFF2-40B4-BE49-F238E27FC236}">
                  <a16:creationId xmlns:a16="http://schemas.microsoft.com/office/drawing/2014/main" id="{68CBF0DB-047D-4859-85D0-BA116D5C2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733" t="20248" r="27034"/>
            <a:stretch/>
          </p:blipFill>
          <p:spPr>
            <a:xfrm>
              <a:off x="440266" y="1834885"/>
              <a:ext cx="706497" cy="705636"/>
            </a:xfrm>
            <a:prstGeom prst="rect">
              <a:avLst/>
            </a:prstGeom>
          </p:spPr>
        </p:pic>
        <p:pic>
          <p:nvPicPr>
            <p:cNvPr id="61" name="图片 60">
              <a:extLst>
                <a:ext uri="{FF2B5EF4-FFF2-40B4-BE49-F238E27FC236}">
                  <a16:creationId xmlns:a16="http://schemas.microsoft.com/office/drawing/2014/main" id="{9680378A-86EC-4A7D-99B3-4DA99290D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47" r="21429" b="16330"/>
            <a:stretch/>
          </p:blipFill>
          <p:spPr>
            <a:xfrm>
              <a:off x="1582048" y="1834885"/>
              <a:ext cx="706497" cy="704126"/>
            </a:xfrm>
            <a:prstGeom prst="rect">
              <a:avLst/>
            </a:prstGeom>
          </p:spPr>
        </p:pic>
        <p:grpSp>
          <p:nvGrpSpPr>
            <p:cNvPr id="131" name="组合 130">
              <a:extLst>
                <a:ext uri="{FF2B5EF4-FFF2-40B4-BE49-F238E27FC236}">
                  <a16:creationId xmlns:a16="http://schemas.microsoft.com/office/drawing/2014/main" id="{B405F5DE-83E6-4D01-85EC-610B5CF58BB1}"/>
                </a:ext>
              </a:extLst>
            </p:cNvPr>
            <p:cNvGrpSpPr/>
            <p:nvPr/>
          </p:nvGrpSpPr>
          <p:grpSpPr>
            <a:xfrm>
              <a:off x="3022443" y="1413106"/>
              <a:ext cx="2110584" cy="1582939"/>
              <a:chOff x="339320" y="589581"/>
              <a:chExt cx="2698483" cy="2023862"/>
            </a:xfrm>
          </p:grpSpPr>
          <p:sp>
            <p:nvSpPr>
              <p:cNvPr id="132" name="矩形 131">
                <a:extLst>
                  <a:ext uri="{FF2B5EF4-FFF2-40B4-BE49-F238E27FC236}">
                    <a16:creationId xmlns:a16="http://schemas.microsoft.com/office/drawing/2014/main" id="{FD00CC7C-77F7-4217-8E13-68AC0D55A59B}"/>
                  </a:ext>
                </a:extLst>
              </p:cNvPr>
              <p:cNvSpPr/>
              <p:nvPr/>
            </p:nvSpPr>
            <p:spPr>
              <a:xfrm>
                <a:off x="339320" y="589581"/>
                <a:ext cx="2698483" cy="2023862"/>
              </a:xfrm>
              <a:prstGeom prst="rect">
                <a:avLst/>
              </a:prstGeom>
              <a:solidFill>
                <a:srgbClr val="808080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加号 132">
                <a:extLst>
                  <a:ext uri="{FF2B5EF4-FFF2-40B4-BE49-F238E27FC236}">
                    <a16:creationId xmlns:a16="http://schemas.microsoft.com/office/drawing/2014/main" id="{A9ACD549-9D35-45C7-85CF-55F63631F516}"/>
                  </a:ext>
                </a:extLst>
              </p:cNvPr>
              <p:cNvSpPr/>
              <p:nvPr/>
            </p:nvSpPr>
            <p:spPr>
              <a:xfrm>
                <a:off x="1523461" y="1436412"/>
                <a:ext cx="330200" cy="330200"/>
              </a:xfrm>
              <a:prstGeom prst="mathPlus">
                <a:avLst>
                  <a:gd name="adj1" fmla="val 8136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34" name="图片 133">
              <a:extLst>
                <a:ext uri="{FF2B5EF4-FFF2-40B4-BE49-F238E27FC236}">
                  <a16:creationId xmlns:a16="http://schemas.microsoft.com/office/drawing/2014/main" id="{C12EE711-F4C6-4E36-8FC6-99BDCF2E1C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733" t="20248" r="27034"/>
            <a:stretch/>
          </p:blipFill>
          <p:spPr>
            <a:xfrm>
              <a:off x="3174915" y="1851757"/>
              <a:ext cx="706497" cy="705636"/>
            </a:xfrm>
            <a:prstGeom prst="rect">
              <a:avLst/>
            </a:prstGeom>
          </p:spPr>
        </p:pic>
        <p:pic>
          <p:nvPicPr>
            <p:cNvPr id="135" name="图片 134">
              <a:extLst>
                <a:ext uri="{FF2B5EF4-FFF2-40B4-BE49-F238E27FC236}">
                  <a16:creationId xmlns:a16="http://schemas.microsoft.com/office/drawing/2014/main" id="{878B0340-7163-4869-A8C5-6E8619149D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47" r="21429" b="16330"/>
            <a:stretch/>
          </p:blipFill>
          <p:spPr>
            <a:xfrm>
              <a:off x="4316697" y="1851757"/>
              <a:ext cx="706497" cy="704126"/>
            </a:xfrm>
            <a:prstGeom prst="rect">
              <a:avLst/>
            </a:prstGeom>
            <a:ln w="38100">
              <a:solidFill>
                <a:srgbClr val="FFFF00"/>
              </a:solidFill>
            </a:ln>
          </p:spPr>
        </p:pic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85321C76-C222-48A5-B2D5-1A5D4239B080}"/>
                </a:ext>
              </a:extLst>
            </p:cNvPr>
            <p:cNvSpPr txBox="1"/>
            <p:nvPr/>
          </p:nvSpPr>
          <p:spPr>
            <a:xfrm>
              <a:off x="416926" y="2570967"/>
              <a:ext cx="1871620" cy="2819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Which </a:t>
              </a:r>
              <a:r>
                <a:rPr lang="en-US" altLang="zh-CN" sz="2000" b="1" dirty="0">
                  <a:solidFill>
                    <a:srgbClr val="FFFF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do you p</a:t>
              </a: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refer</a:t>
              </a:r>
              <a:r>
                <a:rPr kumimoji="0" lang="zh-CN" altLang="en-US" sz="2000" b="1" i="0" u="none" strike="noStrike" cap="none" spc="0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？</a:t>
              </a: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2CC83600-8EFD-4DD8-BC39-D9E3FB5D4E3C}"/>
              </a:ext>
            </a:extLst>
          </p:cNvPr>
          <p:cNvSpPr/>
          <p:nvPr/>
        </p:nvSpPr>
        <p:spPr>
          <a:xfrm>
            <a:off x="907423" y="2933959"/>
            <a:ext cx="19117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 latinLnBrk="1" hangingPunct="0"/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2AFC Task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7295C300-81DA-408A-97D6-2C5AC638214C}"/>
              </a:ext>
            </a:extLst>
          </p:cNvPr>
          <p:cNvSpPr/>
          <p:nvPr/>
        </p:nvSpPr>
        <p:spPr>
          <a:xfrm>
            <a:off x="5102779" y="3887751"/>
            <a:ext cx="19864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 latinLnBrk="1" hangingPunct="0"/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Memory Decay?</a:t>
            </a:r>
          </a:p>
        </p:txBody>
      </p:sp>
    </p:spTree>
    <p:extLst>
      <p:ext uri="{BB962C8B-B14F-4D97-AF65-F5344CB8AC3E}">
        <p14:creationId xmlns:p14="http://schemas.microsoft.com/office/powerpoint/2010/main" val="2216863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文本框 33">
            <a:extLst>
              <a:ext uri="{FF2B5EF4-FFF2-40B4-BE49-F238E27FC236}">
                <a16:creationId xmlns:a16="http://schemas.microsoft.com/office/drawing/2014/main" id="{54F3A157-2A66-4F15-B87C-6B536E4277DD}"/>
              </a:ext>
            </a:extLst>
          </p:cNvPr>
          <p:cNvSpPr txBox="1"/>
          <p:nvPr/>
        </p:nvSpPr>
        <p:spPr>
          <a:xfrm>
            <a:off x="3020969" y="2621087"/>
            <a:ext cx="5872774" cy="161582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45719" tIns="45719" rIns="45719" bIns="45719" numCol="1" spcCol="381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marR="0" indent="-571500" defTabSz="457200" rtl="0" fontAlgn="auto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zh-CN" sz="2800" b="1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  <a:p>
            <a:pPr marL="571500" marR="0" indent="-571500" defTabSz="457200" rtl="0" fontAlgn="auto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Picture &amp; tone </a:t>
            </a: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（</a:t>
            </a: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~30 trial</a:t>
            </a: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）</a:t>
            </a:r>
            <a:endParaRPr kumimoji="0" lang="en-US" altLang="zh-CN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  <a:p>
            <a:pPr marL="571500" marR="0" indent="-571500" defTabSz="457200" rtl="0" fontAlgn="auto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MEMORY</a:t>
            </a:r>
            <a:endParaRPr kumimoji="0" lang="zh-CN" alt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E1C86209-B2BD-4209-95BA-4654F6579DFE}"/>
              </a:ext>
            </a:extLst>
          </p:cNvPr>
          <p:cNvSpPr txBox="1"/>
          <p:nvPr/>
        </p:nvSpPr>
        <p:spPr>
          <a:xfrm>
            <a:off x="3432984" y="55156"/>
            <a:ext cx="4845232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Surprise tests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689283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C57D6E87-8C22-477E-AF2E-68437179903E}"/>
                  </a:ext>
                </a:extLst>
              </p:cNvPr>
              <p:cNvSpPr/>
              <p:nvPr/>
            </p:nvSpPr>
            <p:spPr>
              <a:xfrm>
                <a:off x="0" y="1103964"/>
                <a:ext cx="5974080" cy="904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en-US" altLang="zh-CN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Hypothesis 1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preference influenced 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Δ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 </a:t>
                </a:r>
                <a:endParaRPr lang="zh-CN" alt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C57D6E87-8C22-477E-AF2E-6843717990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103964"/>
                <a:ext cx="5974080" cy="904240"/>
              </a:xfrm>
              <a:prstGeom prst="rect">
                <a:avLst/>
              </a:prstGeom>
              <a:blipFill>
                <a:blip r:embed="rId2"/>
                <a:stretch>
                  <a:fillRect l="-153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5EF5A037-DBDE-44FD-93D4-FB00DA379C18}"/>
              </a:ext>
            </a:extLst>
          </p:cNvPr>
          <p:cNvSpPr/>
          <p:nvPr/>
        </p:nvSpPr>
        <p:spPr>
          <a:xfrm>
            <a:off x="2366812" y="175211"/>
            <a:ext cx="7458375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Hypothesis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22E4C78F-2B58-48FC-8E24-CE16E81496FC}"/>
                  </a:ext>
                </a:extLst>
              </p:cNvPr>
              <p:cNvSpPr/>
              <p:nvPr/>
            </p:nvSpPr>
            <p:spPr>
              <a:xfrm>
                <a:off x="6217922" y="1103964"/>
                <a:ext cx="5974080" cy="904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en-US" altLang="zh-CN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Hypothesis 2</a:t>
                </a:r>
                <a:r>
                  <a:rPr lang="en-US" altLang="zh-CN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preference influenced 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altLang="zh-CN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|</m:t>
                    </m:r>
                    <m:r>
                      <m:rPr>
                        <m:sty m:val="p"/>
                      </m:rPr>
                      <a:rPr lang="en-US" altLang="zh-CN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PE</m:t>
                    </m:r>
                    <m:r>
                      <a:rPr lang="en-US" altLang="zh-CN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|</m:t>
                    </m:r>
                  </m:oMath>
                </a14:m>
                <a:r>
                  <a:rPr lang="en-US" altLang="zh-CN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zh-CN" alt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22E4C78F-2B58-48FC-8E24-CE16E81496F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7922" y="1103964"/>
                <a:ext cx="5974080" cy="904240"/>
              </a:xfrm>
              <a:prstGeom prst="rect">
                <a:avLst/>
              </a:prstGeom>
              <a:blipFill>
                <a:blip r:embed="rId3"/>
                <a:stretch>
                  <a:fillRect l="-153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FBA1A4FA-8BB1-45B2-9BC1-A856A2A094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809" r="2573"/>
          <a:stretch/>
        </p:blipFill>
        <p:spPr>
          <a:xfrm>
            <a:off x="751840" y="3047113"/>
            <a:ext cx="4070340" cy="24326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8024C4D-D34C-439D-950B-443A6B391BEA}"/>
                  </a:ext>
                </a:extLst>
              </p:cNvPr>
              <p:cNvSpPr/>
              <p:nvPr/>
            </p:nvSpPr>
            <p:spPr>
              <a:xfrm>
                <a:off x="1602461" y="5727032"/>
                <a:ext cx="2769156" cy="4292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000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𝚫</m:t>
                    </m:r>
                    <m:r>
                      <a:rPr lang="en-US" altLang="zh-CN" sz="2000" b="1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𝐏𝐄</m:t>
                    </m:r>
                    <m:r>
                      <a:rPr lang="en-US" altLang="zh-CN" sz="2000" b="1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000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b="1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𝐏𝐄</m:t>
                        </m:r>
                      </m:e>
                      <m:sub>
                        <m:r>
                          <a:rPr lang="en-US" altLang="zh-CN" sz="2000" b="1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𝐥𝐞𝐟𝐭</m:t>
                        </m:r>
                      </m:sub>
                    </m:sSub>
                    <m:r>
                      <a:rPr lang="en-US" altLang="zh-CN" sz="2000" b="1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2000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b="1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𝐏𝐄</m:t>
                        </m:r>
                      </m:e>
                      <m:sub>
                        <m:r>
                          <a:rPr lang="en-US" altLang="zh-CN" sz="2000" b="1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𝐫𝐢𝐠𝐡𝐭</m:t>
                        </m:r>
                      </m:sub>
                    </m:sSub>
                  </m:oMath>
                </a14:m>
                <a:r>
                  <a:rPr lang="en-US" altLang="zh-CN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zh-CN" altLang="en-US" sz="2000" b="1" dirty="0"/>
              </a:p>
            </p:txBody>
          </p:sp>
        </mc:Choice>
        <mc:Fallback xmlns="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8024C4D-D34C-439D-950B-443A6B391B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2461" y="5727032"/>
                <a:ext cx="2769156" cy="429285"/>
              </a:xfrm>
              <a:prstGeom prst="rect">
                <a:avLst/>
              </a:prstGeom>
              <a:blipFill>
                <a:blip r:embed="rId5"/>
                <a:stretch>
                  <a:fillRect b="-112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:a16="http://schemas.microsoft.com/office/drawing/2014/main" id="{3A64FA06-D540-4DFA-9126-4A471A0A3020}"/>
              </a:ext>
            </a:extLst>
          </p:cNvPr>
          <p:cNvSpPr/>
          <p:nvPr/>
        </p:nvSpPr>
        <p:spPr>
          <a:xfrm>
            <a:off x="4822180" y="5325531"/>
            <a:ext cx="312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2000" b="1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2BA176E-080A-41CB-B316-539C9299D1EE}"/>
              </a:ext>
            </a:extLst>
          </p:cNvPr>
          <p:cNvSpPr/>
          <p:nvPr/>
        </p:nvSpPr>
        <p:spPr>
          <a:xfrm>
            <a:off x="952965" y="5325531"/>
            <a:ext cx="3978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endParaRPr lang="zh-CN" altLang="en-US" sz="2000" b="1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13B7C2D-445C-4186-8940-599B4DBAC7BE}"/>
              </a:ext>
            </a:extLst>
          </p:cNvPr>
          <p:cNvSpPr/>
          <p:nvPr/>
        </p:nvSpPr>
        <p:spPr>
          <a:xfrm>
            <a:off x="2830586" y="5325531"/>
            <a:ext cx="312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C371A18-E963-4A08-B5B2-DB12E77BA403}"/>
              </a:ext>
            </a:extLst>
          </p:cNvPr>
          <p:cNvSpPr/>
          <p:nvPr/>
        </p:nvSpPr>
        <p:spPr>
          <a:xfrm>
            <a:off x="1964050" y="2647003"/>
            <a:ext cx="18934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P(Choose Left) </a:t>
            </a:r>
            <a:endParaRPr lang="zh-CN" altLang="en-US" sz="2000" b="1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8250627-3974-42F3-9B04-6D2DC2B6BE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809" r="2573"/>
          <a:stretch/>
        </p:blipFill>
        <p:spPr>
          <a:xfrm>
            <a:off x="6614841" y="3158873"/>
            <a:ext cx="4070340" cy="24326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96BC597B-3410-46E9-A63D-F4ABB9F38234}"/>
                  </a:ext>
                </a:extLst>
              </p:cNvPr>
              <p:cNvSpPr/>
              <p:nvPr/>
            </p:nvSpPr>
            <p:spPr>
              <a:xfrm>
                <a:off x="7465462" y="5838792"/>
                <a:ext cx="3259675" cy="4292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000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𝚫</m:t>
                    </m:r>
                    <m:r>
                      <a:rPr lang="en-US" altLang="zh-CN" sz="2000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en-US" altLang="zh-CN" sz="2000" b="1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𝐏𝐄</m:t>
                    </m:r>
                    <m:r>
                      <a:rPr lang="en-US" altLang="zh-CN" sz="2000" b="1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|=</m:t>
                    </m:r>
                    <m:sSub>
                      <m:sSubPr>
                        <m:ctrlPr>
                          <a:rPr lang="en-US" altLang="zh-CN" sz="2000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b="1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|</m:t>
                        </m:r>
                        <m:r>
                          <a:rPr lang="en-US" altLang="zh-CN" sz="2000" b="1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𝐏𝐄</m:t>
                        </m:r>
                      </m:e>
                      <m:sub>
                        <m:r>
                          <a:rPr lang="en-US" altLang="zh-CN" sz="2000" b="1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𝐥𝐞𝐟𝐭</m:t>
                        </m:r>
                      </m:sub>
                    </m:sSub>
                    <m:r>
                      <a:rPr lang="en-US" altLang="zh-CN" sz="2000" b="1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|−|</m:t>
                    </m:r>
                    <m:sSub>
                      <m:sSubPr>
                        <m:ctrlPr>
                          <a:rPr lang="en-US" altLang="zh-CN" sz="2000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b="1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𝐏𝐄</m:t>
                        </m:r>
                      </m:e>
                      <m:sub>
                        <m:r>
                          <a:rPr lang="en-US" altLang="zh-CN" sz="2000" b="1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𝐫𝐢𝐠𝐡𝐭</m:t>
                        </m:r>
                      </m:sub>
                    </m:sSub>
                    <m:r>
                      <a:rPr lang="en-US" altLang="zh-CN" sz="2000" b="1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|</m:t>
                    </m:r>
                  </m:oMath>
                </a14:m>
                <a:r>
                  <a:rPr lang="en-US" altLang="zh-CN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zh-CN" altLang="en-US" sz="2000" b="1" dirty="0"/>
              </a:p>
            </p:txBody>
          </p:sp>
        </mc:Choice>
        <mc:Fallback xmlns="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96BC597B-3410-46E9-A63D-F4ABB9F382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5462" y="5838792"/>
                <a:ext cx="3259675" cy="429285"/>
              </a:xfrm>
              <a:prstGeom prst="rect">
                <a:avLst/>
              </a:prstGeom>
              <a:blipFill>
                <a:blip r:embed="rId6"/>
                <a:stretch>
                  <a:fillRect b="-128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矩形 16">
            <a:extLst>
              <a:ext uri="{FF2B5EF4-FFF2-40B4-BE49-F238E27FC236}">
                <a16:creationId xmlns:a16="http://schemas.microsoft.com/office/drawing/2014/main" id="{AF610D3D-2A7B-40E0-8C68-942C489D81E1}"/>
              </a:ext>
            </a:extLst>
          </p:cNvPr>
          <p:cNvSpPr/>
          <p:nvPr/>
        </p:nvSpPr>
        <p:spPr>
          <a:xfrm>
            <a:off x="10685181" y="5437291"/>
            <a:ext cx="312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2000" b="1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695B3E5-FC0B-42F0-89B2-27436C051052}"/>
              </a:ext>
            </a:extLst>
          </p:cNvPr>
          <p:cNvSpPr/>
          <p:nvPr/>
        </p:nvSpPr>
        <p:spPr>
          <a:xfrm>
            <a:off x="6815966" y="5437291"/>
            <a:ext cx="3978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endParaRPr lang="zh-CN" altLang="en-US" sz="2000" b="1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AC02619-22C3-4214-96B7-DE49353F0331}"/>
              </a:ext>
            </a:extLst>
          </p:cNvPr>
          <p:cNvSpPr/>
          <p:nvPr/>
        </p:nvSpPr>
        <p:spPr>
          <a:xfrm>
            <a:off x="8693587" y="5437291"/>
            <a:ext cx="312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F166CA4-40C4-4EB6-BABE-EBF9FD5D9BCE}"/>
              </a:ext>
            </a:extLst>
          </p:cNvPr>
          <p:cNvSpPr/>
          <p:nvPr/>
        </p:nvSpPr>
        <p:spPr>
          <a:xfrm>
            <a:off x="7827051" y="2758763"/>
            <a:ext cx="18934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P(Choose Left) 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467467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7999C36-7CD0-48F9-AF39-EFDF1FAC7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760"/>
            <a:ext cx="6791729" cy="612648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43867DC3-B7FC-4C39-B143-8FBD0A9FDFB6}"/>
              </a:ext>
            </a:extLst>
          </p:cNvPr>
          <p:cNvSpPr/>
          <p:nvPr/>
        </p:nvSpPr>
        <p:spPr>
          <a:xfrm>
            <a:off x="6939280" y="859065"/>
            <a:ext cx="5252720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Behavior: better episodic memory was associated with worse reward-based updating in RL.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fMRI: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learning the canonical striatal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reward prediction error signal was significantly weaker when episodic memory was stronger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decrease in reward prediction error signals in the striatum was associated with enhanced functional connectivity between the hippocampus and striatum at the time of choice.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8BC73A9-8196-449A-82B6-92D198C74D10}"/>
              </a:ext>
            </a:extLst>
          </p:cNvPr>
          <p:cNvSpPr/>
          <p:nvPr/>
        </p:nvSpPr>
        <p:spPr>
          <a:xfrm>
            <a:off x="8786965" y="6488668"/>
            <a:ext cx="340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MyriadMM-RegularCondensed"/>
              </a:rPr>
              <a:t>Wimmer</a:t>
            </a:r>
            <a:r>
              <a:rPr lang="en-US" altLang="zh-CN" dirty="0">
                <a:latin typeface="MyriadMM-RegularCondensed"/>
              </a:rPr>
              <a:t> et al., (2014) </a:t>
            </a:r>
            <a:r>
              <a:rPr lang="en-US" altLang="zh-CN" i="1" dirty="0">
                <a:latin typeface="MyriadMM-RegularCondensed"/>
              </a:rPr>
              <a:t>J </a:t>
            </a:r>
            <a:r>
              <a:rPr lang="en-US" altLang="zh-CN" i="1" dirty="0" err="1">
                <a:latin typeface="MyriadMM-RegularCondensed"/>
              </a:rPr>
              <a:t>Neurosci</a:t>
            </a:r>
            <a:r>
              <a:rPr lang="en-US" altLang="zh-CN" i="1" dirty="0">
                <a:latin typeface="MyriadMM-RegularCondensed"/>
              </a:rPr>
              <a:t>.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1572558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>
            <a:extLst>
              <a:ext uri="{FF2B5EF4-FFF2-40B4-BE49-F238E27FC236}">
                <a16:creationId xmlns:a16="http://schemas.microsoft.com/office/drawing/2014/main" id="{BCC0EBA8-5419-46E4-A5D9-AD524ACC00F6}"/>
              </a:ext>
            </a:extLst>
          </p:cNvPr>
          <p:cNvGrpSpPr/>
          <p:nvPr/>
        </p:nvGrpSpPr>
        <p:grpSpPr>
          <a:xfrm>
            <a:off x="515207" y="2262851"/>
            <a:ext cx="11161586" cy="2852062"/>
            <a:chOff x="390120" y="348281"/>
            <a:chExt cx="11161586" cy="285206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D2F9C49-599D-480E-98AD-AD4388BD0805}"/>
                </a:ext>
              </a:extLst>
            </p:cNvPr>
            <p:cNvSpPr/>
            <p:nvPr/>
          </p:nvSpPr>
          <p:spPr>
            <a:xfrm>
              <a:off x="6089654" y="348281"/>
              <a:ext cx="2618350" cy="1963763"/>
            </a:xfrm>
            <a:prstGeom prst="rect">
              <a:avLst/>
            </a:prstGeom>
            <a:solidFill>
              <a:srgbClr val="808080"/>
            </a:solidFill>
            <a:ln w="2857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7A833A8-29BD-4ED5-A0AA-AE74C96356BC}"/>
                </a:ext>
              </a:extLst>
            </p:cNvPr>
            <p:cNvGrpSpPr/>
            <p:nvPr/>
          </p:nvGrpSpPr>
          <p:grpSpPr>
            <a:xfrm>
              <a:off x="390120" y="348281"/>
              <a:ext cx="2618350" cy="1963763"/>
              <a:chOff x="339320" y="589581"/>
              <a:chExt cx="2698483" cy="2023862"/>
            </a:xfrm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1C5A3288-5B00-4BA3-8D61-D8D7969944ED}"/>
                  </a:ext>
                </a:extLst>
              </p:cNvPr>
              <p:cNvSpPr/>
              <p:nvPr/>
            </p:nvSpPr>
            <p:spPr>
              <a:xfrm>
                <a:off x="339320" y="589581"/>
                <a:ext cx="2698483" cy="2023862"/>
              </a:xfrm>
              <a:prstGeom prst="rect">
                <a:avLst/>
              </a:prstGeom>
              <a:solidFill>
                <a:srgbClr val="808080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加号 3">
                <a:extLst>
                  <a:ext uri="{FF2B5EF4-FFF2-40B4-BE49-F238E27FC236}">
                    <a16:creationId xmlns:a16="http://schemas.microsoft.com/office/drawing/2014/main" id="{1628DBF1-544B-4DFB-8948-3EDE4BD40981}"/>
                  </a:ext>
                </a:extLst>
              </p:cNvPr>
              <p:cNvSpPr/>
              <p:nvPr/>
            </p:nvSpPr>
            <p:spPr>
              <a:xfrm>
                <a:off x="1523461" y="1436412"/>
                <a:ext cx="330200" cy="330200"/>
              </a:xfrm>
              <a:prstGeom prst="mathPlus">
                <a:avLst>
                  <a:gd name="adj1" fmla="val 8136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139CDC9C-BB0F-4DA6-AEBA-C19FD845D1F3}"/>
                </a:ext>
              </a:extLst>
            </p:cNvPr>
            <p:cNvSpPr/>
            <p:nvPr/>
          </p:nvSpPr>
          <p:spPr>
            <a:xfrm>
              <a:off x="3236074" y="348281"/>
              <a:ext cx="2618350" cy="1963763"/>
            </a:xfrm>
            <a:prstGeom prst="rect">
              <a:avLst/>
            </a:prstGeom>
            <a:solidFill>
              <a:srgbClr val="808080"/>
            </a:solidFill>
            <a:ln w="2857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AA578F16-03FA-454A-994C-2F6D1A86263C}"/>
                </a:ext>
              </a:extLst>
            </p:cNvPr>
            <p:cNvGrpSpPr/>
            <p:nvPr/>
          </p:nvGrpSpPr>
          <p:grpSpPr>
            <a:xfrm>
              <a:off x="715665" y="877818"/>
              <a:ext cx="911815" cy="639689"/>
              <a:chOff x="551758" y="1281807"/>
              <a:chExt cx="939720" cy="659266"/>
            </a:xfrm>
          </p:grpSpPr>
          <p:sp>
            <p:nvSpPr>
              <p:cNvPr id="6" name="减号 5">
                <a:extLst>
                  <a:ext uri="{FF2B5EF4-FFF2-40B4-BE49-F238E27FC236}">
                    <a16:creationId xmlns:a16="http://schemas.microsoft.com/office/drawing/2014/main" id="{A341C506-8499-4FF5-9417-D6A4DCF7228F}"/>
                  </a:ext>
                </a:extLst>
              </p:cNvPr>
              <p:cNvSpPr/>
              <p:nvPr/>
            </p:nvSpPr>
            <p:spPr>
              <a:xfrm rot="19585685">
                <a:off x="956045" y="1281807"/>
                <a:ext cx="535433" cy="387501"/>
              </a:xfrm>
              <a:prstGeom prst="mathMinus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  <a:scene3d>
                <a:camera prst="orthographicFront"/>
                <a:lightRig rig="threePt" dir="t"/>
              </a:scene3d>
              <a:sp3d>
                <a:bevelT w="101600" prst="ribl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A0896DA-7EB8-4ED0-9986-29E8C2CE1687}"/>
                  </a:ext>
                </a:extLst>
              </p:cNvPr>
              <p:cNvSpPr/>
              <p:nvPr/>
            </p:nvSpPr>
            <p:spPr>
              <a:xfrm>
                <a:off x="551758" y="1445773"/>
                <a:ext cx="495300" cy="495300"/>
              </a:xfrm>
              <a:prstGeom prst="rect">
                <a:avLst/>
              </a:prstGeom>
              <a:solidFill>
                <a:schemeClr val="bg1"/>
              </a:solidFill>
              <a:ln w="114300">
                <a:solidFill>
                  <a:srgbClr val="00B0F0"/>
                </a:solidFill>
              </a:ln>
              <a:scene3d>
                <a:camera prst="orthographicFront"/>
                <a:lightRig rig="threePt" dir="t"/>
              </a:scene3d>
              <a:sp3d>
                <a:bevelT w="101600" prst="ribl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D0530DC-CFE3-495A-89D5-F9988C4911AF}"/>
                </a:ext>
              </a:extLst>
            </p:cNvPr>
            <p:cNvGrpSpPr/>
            <p:nvPr/>
          </p:nvGrpSpPr>
          <p:grpSpPr>
            <a:xfrm>
              <a:off x="2096656" y="877818"/>
              <a:ext cx="911815" cy="639689"/>
              <a:chOff x="2098083" y="1135324"/>
              <a:chExt cx="939720" cy="659266"/>
            </a:xfrm>
          </p:grpSpPr>
          <p:sp>
            <p:nvSpPr>
              <p:cNvPr id="26" name="减号 25">
                <a:extLst>
                  <a:ext uri="{FF2B5EF4-FFF2-40B4-BE49-F238E27FC236}">
                    <a16:creationId xmlns:a16="http://schemas.microsoft.com/office/drawing/2014/main" id="{E44576A1-1360-41DC-8FC1-9F5F7E7D38E9}"/>
                  </a:ext>
                </a:extLst>
              </p:cNvPr>
              <p:cNvSpPr/>
              <p:nvPr/>
            </p:nvSpPr>
            <p:spPr>
              <a:xfrm rot="19585685">
                <a:off x="2502370" y="1135324"/>
                <a:ext cx="535433" cy="387501"/>
              </a:xfrm>
              <a:prstGeom prst="mathMinus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  <a:scene3d>
                <a:camera prst="orthographicFront"/>
                <a:lightRig rig="threePt" dir="t"/>
              </a:scene3d>
              <a:sp3d>
                <a:bevelT w="101600" prst="ribl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F8CB88C9-83B3-441C-A8F3-49A617A2A853}"/>
                  </a:ext>
                </a:extLst>
              </p:cNvPr>
              <p:cNvSpPr/>
              <p:nvPr/>
            </p:nvSpPr>
            <p:spPr>
              <a:xfrm>
                <a:off x="2098083" y="1299290"/>
                <a:ext cx="495300" cy="495300"/>
              </a:xfrm>
              <a:prstGeom prst="rect">
                <a:avLst/>
              </a:prstGeom>
              <a:solidFill>
                <a:schemeClr val="bg1"/>
              </a:solidFill>
              <a:ln w="114300">
                <a:solidFill>
                  <a:srgbClr val="00B050"/>
                </a:solidFill>
              </a:ln>
              <a:scene3d>
                <a:camera prst="orthographicFront"/>
                <a:lightRig rig="threePt" dir="t"/>
              </a:scene3d>
              <a:sp3d>
                <a:bevelT w="101600" prst="ribl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54F3A157-2A66-4F15-B87C-6B536E4277DD}"/>
                </a:ext>
              </a:extLst>
            </p:cNvPr>
            <p:cNvSpPr txBox="1"/>
            <p:nvPr/>
          </p:nvSpPr>
          <p:spPr>
            <a:xfrm>
              <a:off x="587078" y="2692662"/>
              <a:ext cx="2202062" cy="507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D</a:t>
              </a:r>
              <a:r>
                <a:rPr kumimoji="0" lang="en-US" altLang="zh-CN" sz="28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ecision</a:t>
              </a:r>
              <a:endPara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A79DCE0F-238E-42EB-92ED-58D469EC77F9}"/>
                </a:ext>
              </a:extLst>
            </p:cNvPr>
            <p:cNvSpPr txBox="1"/>
            <p:nvPr/>
          </p:nvSpPr>
          <p:spPr>
            <a:xfrm>
              <a:off x="3390725" y="2692662"/>
              <a:ext cx="2202062" cy="507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Confirmation</a:t>
              </a:r>
              <a:endPara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9111063B-1CF5-4D43-862A-629599F9613D}"/>
                </a:ext>
              </a:extLst>
            </p:cNvPr>
            <p:cNvSpPr txBox="1"/>
            <p:nvPr/>
          </p:nvSpPr>
          <p:spPr>
            <a:xfrm>
              <a:off x="6286612" y="2692662"/>
              <a:ext cx="2202062" cy="507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Outcome</a:t>
              </a:r>
              <a:endPara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8DD78C27-97BC-47AC-B5E1-C4DF1748187F}"/>
                </a:ext>
              </a:extLst>
            </p:cNvPr>
            <p:cNvGrpSpPr/>
            <p:nvPr/>
          </p:nvGrpSpPr>
          <p:grpSpPr>
            <a:xfrm>
              <a:off x="4112061" y="844022"/>
              <a:ext cx="1502712" cy="866375"/>
              <a:chOff x="4175168" y="1100494"/>
              <a:chExt cx="1548701" cy="892890"/>
            </a:xfrm>
          </p:grpSpPr>
          <p:sp>
            <p:nvSpPr>
              <p:cNvPr id="41" name="减号 40">
                <a:extLst>
                  <a:ext uri="{FF2B5EF4-FFF2-40B4-BE49-F238E27FC236}">
                    <a16:creationId xmlns:a16="http://schemas.microsoft.com/office/drawing/2014/main" id="{06790E7C-A167-41E5-B210-FC21AE405BB3}"/>
                  </a:ext>
                </a:extLst>
              </p:cNvPr>
              <p:cNvSpPr/>
              <p:nvPr/>
            </p:nvSpPr>
            <p:spPr>
              <a:xfrm rot="1798121">
                <a:off x="4947601" y="1230247"/>
                <a:ext cx="776268" cy="583082"/>
              </a:xfrm>
              <a:prstGeom prst="mathMinus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  <a:scene3d>
                <a:camera prst="orthographicFront"/>
                <a:lightRig rig="threePt" dir="t"/>
              </a:scene3d>
              <a:sp3d>
                <a:bevelT w="101600" prst="ribl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A14963D4-DB35-42FA-A3B5-F7C864CC59DF}"/>
                  </a:ext>
                </a:extLst>
              </p:cNvPr>
              <p:cNvSpPr/>
              <p:nvPr/>
            </p:nvSpPr>
            <p:spPr>
              <a:xfrm>
                <a:off x="4175168" y="1100494"/>
                <a:ext cx="892889" cy="892890"/>
              </a:xfrm>
              <a:prstGeom prst="rect">
                <a:avLst/>
              </a:prstGeom>
              <a:solidFill>
                <a:schemeClr val="bg1"/>
              </a:solidFill>
              <a:ln w="114300">
                <a:solidFill>
                  <a:srgbClr val="00B050"/>
                </a:solidFill>
              </a:ln>
              <a:scene3d>
                <a:camera prst="orthographicFront"/>
                <a:lightRig rig="threePt" dir="t"/>
              </a:scene3d>
              <a:sp3d>
                <a:bevelT w="101600" prst="ribl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55E27D7C-C858-4964-96A1-8D20091CE2B6}"/>
                </a:ext>
              </a:extLst>
            </p:cNvPr>
            <p:cNvGrpSpPr/>
            <p:nvPr/>
          </p:nvGrpSpPr>
          <p:grpSpPr>
            <a:xfrm>
              <a:off x="6997146" y="840230"/>
              <a:ext cx="1502712" cy="866375"/>
              <a:chOff x="7116080" y="1155067"/>
              <a:chExt cx="1548701" cy="892890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51CED882-0C89-4D8E-B073-246BFFEE723B}"/>
                  </a:ext>
                </a:extLst>
              </p:cNvPr>
              <p:cNvGrpSpPr/>
              <p:nvPr/>
            </p:nvGrpSpPr>
            <p:grpSpPr>
              <a:xfrm>
                <a:off x="7116080" y="1155067"/>
                <a:ext cx="1548701" cy="892890"/>
                <a:chOff x="4175168" y="1100494"/>
                <a:chExt cx="1548701" cy="892890"/>
              </a:xfrm>
            </p:grpSpPr>
            <p:sp>
              <p:nvSpPr>
                <p:cNvPr id="45" name="减号 44">
                  <a:extLst>
                    <a:ext uri="{FF2B5EF4-FFF2-40B4-BE49-F238E27FC236}">
                      <a16:creationId xmlns:a16="http://schemas.microsoft.com/office/drawing/2014/main" id="{EEA61522-09A4-46AD-9558-A50B3D80CDFC}"/>
                    </a:ext>
                  </a:extLst>
                </p:cNvPr>
                <p:cNvSpPr/>
                <p:nvPr/>
              </p:nvSpPr>
              <p:spPr>
                <a:xfrm rot="1798121">
                  <a:off x="4947601" y="1230247"/>
                  <a:ext cx="776268" cy="583082"/>
                </a:xfrm>
                <a:prstGeom prst="mathMinus">
                  <a:avLst/>
                </a:prstGeom>
                <a:solidFill>
                  <a:srgbClr val="00B050"/>
                </a:solidFill>
                <a:ln>
                  <a:solidFill>
                    <a:srgbClr val="00B050"/>
                  </a:solidFill>
                </a:ln>
                <a:scene3d>
                  <a:camera prst="orthographicFront"/>
                  <a:lightRig rig="threePt" dir="t"/>
                </a:scene3d>
                <a:sp3d>
                  <a:bevelT w="101600" prst="ribl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6" name="矩形 45">
                  <a:extLst>
                    <a:ext uri="{FF2B5EF4-FFF2-40B4-BE49-F238E27FC236}">
                      <a16:creationId xmlns:a16="http://schemas.microsoft.com/office/drawing/2014/main" id="{03CE2F5D-D2E8-4082-AE06-F3C877FE979D}"/>
                    </a:ext>
                  </a:extLst>
                </p:cNvPr>
                <p:cNvSpPr/>
                <p:nvPr/>
              </p:nvSpPr>
              <p:spPr>
                <a:xfrm>
                  <a:off x="4175168" y="1100494"/>
                  <a:ext cx="892889" cy="892890"/>
                </a:xfrm>
                <a:prstGeom prst="rect">
                  <a:avLst/>
                </a:prstGeom>
                <a:solidFill>
                  <a:schemeClr val="bg1"/>
                </a:solidFill>
                <a:ln w="114300">
                  <a:solidFill>
                    <a:srgbClr val="00B050"/>
                  </a:solidFill>
                </a:ln>
                <a:scene3d>
                  <a:camera prst="orthographicFront"/>
                  <a:lightRig rig="threePt" dir="t"/>
                </a:scene3d>
                <a:sp3d>
                  <a:bevelT w="101600" prst="ribl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47" name="图片 46">
                <a:extLst>
                  <a:ext uri="{FF2B5EF4-FFF2-40B4-BE49-F238E27FC236}">
                    <a16:creationId xmlns:a16="http://schemas.microsoft.com/office/drawing/2014/main" id="{19679C3E-7D9F-485C-BD86-A90449250B7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802" r="25010" b="11699"/>
              <a:stretch/>
            </p:blipFill>
            <p:spPr>
              <a:xfrm>
                <a:off x="7134561" y="1185116"/>
                <a:ext cx="832789" cy="832789"/>
              </a:xfrm>
              <a:prstGeom prst="rect">
                <a:avLst/>
              </a:prstGeom>
            </p:spPr>
          </p:pic>
        </p:grp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EC99E253-825F-448B-AB5E-50AA4507B12E}"/>
                </a:ext>
              </a:extLst>
            </p:cNvPr>
            <p:cNvSpPr txBox="1"/>
            <p:nvPr/>
          </p:nvSpPr>
          <p:spPr>
            <a:xfrm>
              <a:off x="6297796" y="1804424"/>
              <a:ext cx="2202062" cy="52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800" b="1" dirty="0">
                  <a:solidFill>
                    <a:srgbClr val="FFFF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You Win</a:t>
              </a:r>
              <a:endPara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FFFF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6E145F2C-BFB0-45C0-AADE-C511148782D1}"/>
                </a:ext>
              </a:extLst>
            </p:cNvPr>
            <p:cNvGrpSpPr/>
            <p:nvPr/>
          </p:nvGrpSpPr>
          <p:grpSpPr>
            <a:xfrm>
              <a:off x="8933356" y="348281"/>
              <a:ext cx="2618350" cy="1963763"/>
              <a:chOff x="339320" y="589581"/>
              <a:chExt cx="2698483" cy="2023862"/>
            </a:xfrm>
          </p:grpSpPr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9CA0474F-0632-437A-9ADC-17CC4FE587BF}"/>
                  </a:ext>
                </a:extLst>
              </p:cNvPr>
              <p:cNvSpPr/>
              <p:nvPr/>
            </p:nvSpPr>
            <p:spPr>
              <a:xfrm>
                <a:off x="339320" y="589581"/>
                <a:ext cx="2698483" cy="2023862"/>
              </a:xfrm>
              <a:prstGeom prst="rect">
                <a:avLst/>
              </a:prstGeom>
              <a:solidFill>
                <a:srgbClr val="808080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加号 51">
                <a:extLst>
                  <a:ext uri="{FF2B5EF4-FFF2-40B4-BE49-F238E27FC236}">
                    <a16:creationId xmlns:a16="http://schemas.microsoft.com/office/drawing/2014/main" id="{4A7B7E1F-F231-4739-A420-4FE6BD6E2CB5}"/>
                  </a:ext>
                </a:extLst>
              </p:cNvPr>
              <p:cNvSpPr/>
              <p:nvPr/>
            </p:nvSpPr>
            <p:spPr>
              <a:xfrm>
                <a:off x="1523461" y="1436412"/>
                <a:ext cx="330200" cy="330200"/>
              </a:xfrm>
              <a:prstGeom prst="mathPlus">
                <a:avLst>
                  <a:gd name="adj1" fmla="val 8136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DAD2C492-9F92-4FF4-B8C6-E7380A177E7F}"/>
                </a:ext>
              </a:extLst>
            </p:cNvPr>
            <p:cNvSpPr txBox="1"/>
            <p:nvPr/>
          </p:nvSpPr>
          <p:spPr>
            <a:xfrm>
              <a:off x="9130314" y="2692662"/>
              <a:ext cx="2202062" cy="507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Trebuchet MS"/>
                </a:rPr>
                <a:t>ITI</a:t>
              </a:r>
              <a:endPara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endParaRPr>
            </a:p>
          </p:txBody>
        </p:sp>
        <p:cxnSp>
          <p:nvCxnSpPr>
            <p:cNvPr id="58" name="直接箭头连接符 57">
              <a:extLst>
                <a:ext uri="{FF2B5EF4-FFF2-40B4-BE49-F238E27FC236}">
                  <a16:creationId xmlns:a16="http://schemas.microsoft.com/office/drawing/2014/main" id="{C8DAE13C-1DDF-4A77-8A17-91BBF2F4BBF9}"/>
                </a:ext>
              </a:extLst>
            </p:cNvPr>
            <p:cNvCxnSpPr/>
            <p:nvPr/>
          </p:nvCxnSpPr>
          <p:spPr>
            <a:xfrm>
              <a:off x="390120" y="2616200"/>
              <a:ext cx="1116158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id="{F93DF87B-960A-41D5-8484-A27DAE655E58}"/>
              </a:ext>
            </a:extLst>
          </p:cNvPr>
          <p:cNvSpPr/>
          <p:nvPr/>
        </p:nvSpPr>
        <p:spPr>
          <a:xfrm>
            <a:off x="2366812" y="175211"/>
            <a:ext cx="7458375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Bandit Reward Learning Task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D6F74FE8-025E-4138-9FED-A344DC0FC2E9}"/>
              </a:ext>
            </a:extLst>
          </p:cNvPr>
          <p:cNvSpPr txBox="1"/>
          <p:nvPr/>
        </p:nvSpPr>
        <p:spPr>
          <a:xfrm>
            <a:off x="5150448" y="5282857"/>
            <a:ext cx="4809941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just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Task-irrelevant stimulus 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appear in </a:t>
            </a:r>
          </a:p>
          <a:p>
            <a:pPr marL="0" marR="0" indent="0" algn="just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the outcome phase for sometime</a:t>
            </a:r>
            <a:endParaRPr kumimoji="0" lang="zh-CN" altLang="en-US" sz="2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82497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>
            <a:extLst>
              <a:ext uri="{FF2B5EF4-FFF2-40B4-BE49-F238E27FC236}">
                <a16:creationId xmlns:a16="http://schemas.microsoft.com/office/drawing/2014/main" id="{7F746202-6033-4320-BCF3-42AF4816A9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9" t="14272" r="27771" b="14569"/>
          <a:stretch/>
        </p:blipFill>
        <p:spPr>
          <a:xfrm>
            <a:off x="4575504" y="2168689"/>
            <a:ext cx="2520621" cy="2520621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F93DF87B-960A-41D5-8484-A27DAE655E58}"/>
              </a:ext>
            </a:extLst>
          </p:cNvPr>
          <p:cNvSpPr/>
          <p:nvPr/>
        </p:nvSpPr>
        <p:spPr>
          <a:xfrm>
            <a:off x="2366812" y="175211"/>
            <a:ext cx="7458375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Bandit Reward Learning Task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15435DCB-3997-4CC2-9A33-1A70F316660A}"/>
              </a:ext>
            </a:extLst>
          </p:cNvPr>
          <p:cNvGrpSpPr/>
          <p:nvPr/>
        </p:nvGrpSpPr>
        <p:grpSpPr>
          <a:xfrm>
            <a:off x="5417258" y="2995812"/>
            <a:ext cx="1502712" cy="866375"/>
            <a:chOff x="7116080" y="1155067"/>
            <a:chExt cx="1548701" cy="892890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5D35F04B-7679-43BF-8441-ED285E2B0476}"/>
                </a:ext>
              </a:extLst>
            </p:cNvPr>
            <p:cNvGrpSpPr/>
            <p:nvPr/>
          </p:nvGrpSpPr>
          <p:grpSpPr>
            <a:xfrm>
              <a:off x="7116080" y="1155067"/>
              <a:ext cx="1548701" cy="892890"/>
              <a:chOff x="4175168" y="1100494"/>
              <a:chExt cx="1548701" cy="892890"/>
            </a:xfrm>
          </p:grpSpPr>
          <p:sp>
            <p:nvSpPr>
              <p:cNvPr id="43" name="减号 42">
                <a:extLst>
                  <a:ext uri="{FF2B5EF4-FFF2-40B4-BE49-F238E27FC236}">
                    <a16:creationId xmlns:a16="http://schemas.microsoft.com/office/drawing/2014/main" id="{E3AEF926-DC6D-48B5-8EA3-AE9493A96766}"/>
                  </a:ext>
                </a:extLst>
              </p:cNvPr>
              <p:cNvSpPr/>
              <p:nvPr/>
            </p:nvSpPr>
            <p:spPr>
              <a:xfrm rot="1798121">
                <a:off x="4947601" y="1230247"/>
                <a:ext cx="776268" cy="583082"/>
              </a:xfrm>
              <a:prstGeom prst="mathMinus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  <a:scene3d>
                <a:camera prst="orthographicFront"/>
                <a:lightRig rig="threePt" dir="t"/>
              </a:scene3d>
              <a:sp3d>
                <a:bevelT w="101600" prst="ribl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C133070A-09D7-4B5D-A693-D3D32724C670}"/>
                  </a:ext>
                </a:extLst>
              </p:cNvPr>
              <p:cNvSpPr/>
              <p:nvPr/>
            </p:nvSpPr>
            <p:spPr>
              <a:xfrm>
                <a:off x="4175168" y="1100494"/>
                <a:ext cx="892889" cy="892890"/>
              </a:xfrm>
              <a:prstGeom prst="rect">
                <a:avLst/>
              </a:prstGeom>
              <a:solidFill>
                <a:schemeClr val="bg1"/>
              </a:solidFill>
              <a:ln w="114300">
                <a:solidFill>
                  <a:srgbClr val="00B050"/>
                </a:solidFill>
              </a:ln>
              <a:scene3d>
                <a:camera prst="orthographicFront"/>
                <a:lightRig rig="threePt" dir="t"/>
              </a:scene3d>
              <a:sp3d>
                <a:bevelT w="101600" prst="ribl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22B040CE-3E9E-43D6-8589-AA2C9F7387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802" r="25010" b="11699"/>
            <a:stretch/>
          </p:blipFill>
          <p:spPr>
            <a:xfrm>
              <a:off x="7134561" y="1185116"/>
              <a:ext cx="832789" cy="8327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2331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8CA4F5A-21F9-4F7B-95E8-C2BDA5D539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85"/>
          <a:stretch/>
        </p:blipFill>
        <p:spPr>
          <a:xfrm>
            <a:off x="6018" y="1188057"/>
            <a:ext cx="12185982" cy="23876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E8A7266-45FC-45BD-8B56-9DFB41B74B7A}"/>
              </a:ext>
            </a:extLst>
          </p:cNvPr>
          <p:cNvSpPr/>
          <p:nvPr/>
        </p:nvSpPr>
        <p:spPr>
          <a:xfrm>
            <a:off x="2366812" y="175211"/>
            <a:ext cx="7458375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Reward winning Probability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CA2AB99-5ABB-4A8E-B6BF-8B19B92C73DB}"/>
              </a:ext>
            </a:extLst>
          </p:cNvPr>
          <p:cNvSpPr/>
          <p:nvPr/>
        </p:nvSpPr>
        <p:spPr>
          <a:xfrm>
            <a:off x="0" y="834181"/>
            <a:ext cx="6278880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walk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within 10%~90%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0784F07-514F-451F-A968-21C5D5F814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65185"/>
          <a:stretch/>
        </p:blipFill>
        <p:spPr>
          <a:xfrm>
            <a:off x="0" y="4470400"/>
            <a:ext cx="12185982" cy="23876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77A0613A-7AE8-42E0-8519-1426718127D1}"/>
              </a:ext>
            </a:extLst>
          </p:cNvPr>
          <p:cNvSpPr/>
          <p:nvPr/>
        </p:nvSpPr>
        <p:spPr>
          <a:xfrm>
            <a:off x="0" y="3579935"/>
            <a:ext cx="8839200" cy="955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Random change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between 3 probability levels: high (85%), mid (50%), low (15%) at some point (set randomly)</a:t>
            </a:r>
          </a:p>
        </p:txBody>
      </p:sp>
    </p:spTree>
    <p:extLst>
      <p:ext uri="{BB962C8B-B14F-4D97-AF65-F5344CB8AC3E}">
        <p14:creationId xmlns:p14="http://schemas.microsoft.com/office/powerpoint/2010/main" val="1292144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416D36D-919E-4D7F-91D8-8BF71E0A1C30}"/>
              </a:ext>
            </a:extLst>
          </p:cNvPr>
          <p:cNvSpPr/>
          <p:nvPr/>
        </p:nvSpPr>
        <p:spPr>
          <a:xfrm>
            <a:off x="0" y="1511349"/>
            <a:ext cx="6278880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 A: Random Walk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F02A6B3-7AA5-4153-B090-361275250040}"/>
              </a:ext>
            </a:extLst>
          </p:cNvPr>
          <p:cNvSpPr/>
          <p:nvPr/>
        </p:nvSpPr>
        <p:spPr>
          <a:xfrm>
            <a:off x="2366812" y="175211"/>
            <a:ext cx="7458375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Simulation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2A7C228-710F-49E7-A46A-AF8E476E73A5}"/>
              </a:ext>
            </a:extLst>
          </p:cNvPr>
          <p:cNvSpPr/>
          <p:nvPr/>
        </p:nvSpPr>
        <p:spPr>
          <a:xfrm>
            <a:off x="0" y="843280"/>
            <a:ext cx="9753600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Agent: e.g.,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rate = 0.5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liJIan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SoftMax function beta =1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A09D1FF-DEC8-47DE-91BC-5FDF5E4EFB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719"/>
          <a:stretch/>
        </p:blipFill>
        <p:spPr>
          <a:xfrm>
            <a:off x="0" y="2449629"/>
            <a:ext cx="12185982" cy="440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096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F02A6B3-7AA5-4153-B090-361275250040}"/>
              </a:ext>
            </a:extLst>
          </p:cNvPr>
          <p:cNvSpPr/>
          <p:nvPr/>
        </p:nvSpPr>
        <p:spPr>
          <a:xfrm>
            <a:off x="2366812" y="175211"/>
            <a:ext cx="7458375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Simulation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2A7C228-710F-49E7-A46A-AF8E476E73A5}"/>
              </a:ext>
            </a:extLst>
          </p:cNvPr>
          <p:cNvSpPr/>
          <p:nvPr/>
        </p:nvSpPr>
        <p:spPr>
          <a:xfrm>
            <a:off x="0" y="843280"/>
            <a:ext cx="7914640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Agent: e.g., learning rate = 0.5; SoftMax function beta =1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B3F6930-D2DB-4446-BBAB-677A8DCF975B}"/>
              </a:ext>
            </a:extLst>
          </p:cNvPr>
          <p:cNvSpPr/>
          <p:nvPr/>
        </p:nvSpPr>
        <p:spPr>
          <a:xfrm>
            <a:off x="0" y="1511349"/>
            <a:ext cx="6278880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 B: Random Change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C4BC87C-1DB2-4890-A465-583A5B7CA5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18"/>
          <a:stretch/>
        </p:blipFill>
        <p:spPr>
          <a:xfrm>
            <a:off x="3008" y="2401503"/>
            <a:ext cx="12185982" cy="4456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930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>
            <a:extLst>
              <a:ext uri="{FF2B5EF4-FFF2-40B4-BE49-F238E27FC236}">
                <a16:creationId xmlns:a16="http://schemas.microsoft.com/office/drawing/2014/main" id="{D14F83DE-A0DD-4BF2-85A9-3C56B2119E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33" t="20248" r="27034"/>
          <a:stretch/>
        </p:blipFill>
        <p:spPr>
          <a:xfrm>
            <a:off x="2807367" y="534046"/>
            <a:ext cx="1100021" cy="109868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6ACFE015-A1F8-419A-8B44-80F6E2C807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2" t="18362" b="10898"/>
          <a:stretch/>
        </p:blipFill>
        <p:spPr>
          <a:xfrm>
            <a:off x="4012007" y="536396"/>
            <a:ext cx="1100021" cy="1096330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B44FE5C6-1B29-4D73-9EBA-74F2285825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2" r="25010" b="11699"/>
          <a:stretch/>
        </p:blipFill>
        <p:spPr>
          <a:xfrm>
            <a:off x="4046112" y="3904715"/>
            <a:ext cx="1098680" cy="1098680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4DBE0295-93AD-4F01-9DD5-0CBB5C58DED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1" t="10554" r="50000" b="35247"/>
          <a:stretch/>
        </p:blipFill>
        <p:spPr>
          <a:xfrm>
            <a:off x="4012007" y="2286500"/>
            <a:ext cx="1100022" cy="1096330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1DE14780-F5D6-4168-952C-778D2E6A5146}"/>
              </a:ext>
            </a:extLst>
          </p:cNvPr>
          <p:cNvSpPr txBox="1"/>
          <p:nvPr/>
        </p:nvSpPr>
        <p:spPr>
          <a:xfrm>
            <a:off x="1130757" y="829546"/>
            <a:ext cx="157199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Group 1:</a:t>
            </a:r>
            <a:endParaRPr kumimoji="0" lang="zh-CN" alt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CEFE4F91-907D-4552-A835-2C24F341FF0E}"/>
              </a:ext>
            </a:extLst>
          </p:cNvPr>
          <p:cNvSpPr txBox="1"/>
          <p:nvPr/>
        </p:nvSpPr>
        <p:spPr>
          <a:xfrm>
            <a:off x="6808890" y="408918"/>
            <a:ext cx="5020558" cy="1569658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 latinLnBrk="1" hangingPunct="0"/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Small-Positive (SP) Prediction Error </a:t>
            </a:r>
          </a:p>
          <a:p>
            <a:pPr defTabSz="457200" latinLnBrk="1" hangingPunct="0"/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Occur when the participants continue to choose the same slot machine and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keep getting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 reward twice and more</a:t>
            </a:r>
            <a:endParaRPr kumimoji="0" lang="zh-CN" altLang="en-US" sz="2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15CD50F9-CCC6-4EF7-A572-F704207AA7FC}"/>
              </a:ext>
            </a:extLst>
          </p:cNvPr>
          <p:cNvSpPr/>
          <p:nvPr/>
        </p:nvSpPr>
        <p:spPr>
          <a:xfrm>
            <a:off x="224724" y="647760"/>
            <a:ext cx="1010652" cy="871252"/>
          </a:xfrm>
          <a:prstGeom prst="triangle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>
            <a:extLst>
              <a:ext uri="{FF2B5EF4-FFF2-40B4-BE49-F238E27FC236}">
                <a16:creationId xmlns:a16="http://schemas.microsoft.com/office/drawing/2014/main" id="{3DBF50BD-7CCF-4136-868D-0438A6648A3F}"/>
              </a:ext>
            </a:extLst>
          </p:cNvPr>
          <p:cNvSpPr/>
          <p:nvPr/>
        </p:nvSpPr>
        <p:spPr>
          <a:xfrm>
            <a:off x="224724" y="3803369"/>
            <a:ext cx="1010652" cy="871252"/>
          </a:xfrm>
          <a:prstGeom prst="triangle">
            <a:avLst/>
          </a:prstGeom>
          <a:solidFill>
            <a:srgbClr val="FF00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>
            <a:extLst>
              <a:ext uri="{FF2B5EF4-FFF2-40B4-BE49-F238E27FC236}">
                <a16:creationId xmlns:a16="http://schemas.microsoft.com/office/drawing/2014/main" id="{37DBEEC3-97D0-4F21-9A39-89C55E5F47E0}"/>
              </a:ext>
            </a:extLst>
          </p:cNvPr>
          <p:cNvSpPr/>
          <p:nvPr/>
        </p:nvSpPr>
        <p:spPr>
          <a:xfrm rot="10800000">
            <a:off x="224724" y="2284150"/>
            <a:ext cx="1010652" cy="871252"/>
          </a:xfrm>
          <a:prstGeom prst="triangle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63C46A3-7029-405A-94F0-6F31285FF735}"/>
              </a:ext>
            </a:extLst>
          </p:cNvPr>
          <p:cNvSpPr txBox="1"/>
          <p:nvPr/>
        </p:nvSpPr>
        <p:spPr>
          <a:xfrm>
            <a:off x="5252094" y="737213"/>
            <a:ext cx="141673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0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······</a:t>
            </a:r>
            <a:endParaRPr kumimoji="0" lang="zh-CN" alt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5C15C27-0D13-4F58-A2FF-AC59020C5DF7}"/>
              </a:ext>
            </a:extLst>
          </p:cNvPr>
          <p:cNvSpPr txBox="1"/>
          <p:nvPr/>
        </p:nvSpPr>
        <p:spPr>
          <a:xfrm>
            <a:off x="5252094" y="2471779"/>
            <a:ext cx="141673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0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······</a:t>
            </a:r>
            <a:endParaRPr kumimoji="0" lang="zh-CN" alt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EA3FE98-E071-41A9-A22C-A224336BF9C3}"/>
              </a:ext>
            </a:extLst>
          </p:cNvPr>
          <p:cNvSpPr txBox="1"/>
          <p:nvPr/>
        </p:nvSpPr>
        <p:spPr>
          <a:xfrm>
            <a:off x="1129416" y="2458167"/>
            <a:ext cx="157199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Group 2:</a:t>
            </a:r>
            <a:endParaRPr kumimoji="0" lang="zh-CN" alt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896C28CA-6871-41B1-917C-2F0237D4428A}"/>
              </a:ext>
            </a:extLst>
          </p:cNvPr>
          <p:cNvSpPr txBox="1"/>
          <p:nvPr/>
        </p:nvSpPr>
        <p:spPr>
          <a:xfrm>
            <a:off x="5252094" y="4059228"/>
            <a:ext cx="141673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0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······</a:t>
            </a:r>
            <a:endParaRPr kumimoji="0" lang="zh-CN" alt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823F411F-6DDE-48CC-A344-CD982025B44F}"/>
              </a:ext>
            </a:extLst>
          </p:cNvPr>
          <p:cNvSpPr txBox="1"/>
          <p:nvPr/>
        </p:nvSpPr>
        <p:spPr>
          <a:xfrm>
            <a:off x="1129416" y="4059228"/>
            <a:ext cx="157199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Group 3:</a:t>
            </a:r>
            <a:endParaRPr kumimoji="0" lang="zh-CN" alt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AC002A-685C-461C-A6DC-C8819B546A0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5171" r="39011" b="30177"/>
          <a:stretch/>
        </p:blipFill>
        <p:spPr>
          <a:xfrm>
            <a:off x="2807366" y="3900063"/>
            <a:ext cx="1098680" cy="109868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0AD58E5-6AE0-498D-98AA-ED8D61617F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9" t="14272" r="27771" b="14569"/>
          <a:stretch/>
        </p:blipFill>
        <p:spPr>
          <a:xfrm>
            <a:off x="2807366" y="2285325"/>
            <a:ext cx="1098679" cy="1098679"/>
          </a:xfrm>
          <a:prstGeom prst="rect">
            <a:avLst/>
          </a:prstGeo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0100A790-00B3-4CA6-9DB0-5B94D8ADA847}"/>
              </a:ext>
            </a:extLst>
          </p:cNvPr>
          <p:cNvSpPr txBox="1"/>
          <p:nvPr/>
        </p:nvSpPr>
        <p:spPr>
          <a:xfrm>
            <a:off x="6668824" y="2119612"/>
            <a:ext cx="5523176" cy="120032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 latinLnBrk="1" hangingPunct="0"/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Small-Negative (SN) Prediction Error </a:t>
            </a:r>
          </a:p>
          <a:p>
            <a:pPr marL="0" marR="0" indent="0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Continue to choose the same slot machine</a:t>
            </a:r>
          </a:p>
          <a:p>
            <a:pPr marL="0" marR="0" indent="0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and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keep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not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 getting reward twice and more</a:t>
            </a:r>
            <a:endParaRPr kumimoji="0" lang="zh-CN" altLang="en-US" sz="2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39279CA-420B-4C75-BDC3-A03CD881A1CF}"/>
              </a:ext>
            </a:extLst>
          </p:cNvPr>
          <p:cNvSpPr txBox="1"/>
          <p:nvPr/>
        </p:nvSpPr>
        <p:spPr>
          <a:xfrm>
            <a:off x="6808890" y="3466874"/>
            <a:ext cx="5216138" cy="1569658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 latinLnBrk="1" hangingPunct="0"/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Big-Positive (BP) Prediction Error </a:t>
            </a:r>
          </a:p>
          <a:p>
            <a:pPr marL="0" marR="0" indent="0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Continue to choose the same slot machine and keep not getting reward twice and more, but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suddenly get the reward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…</a:t>
            </a:r>
            <a:endParaRPr kumimoji="0" lang="zh-CN" altLang="en-US" sz="2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333678AA-92E2-4FAD-92CD-E4D6D3A335BC}"/>
              </a:ext>
            </a:extLst>
          </p:cNvPr>
          <p:cNvPicPr>
            <a:picLocks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91"/>
          <a:stretch/>
        </p:blipFill>
        <p:spPr>
          <a:xfrm>
            <a:off x="4012007" y="5409778"/>
            <a:ext cx="1100021" cy="1098680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4FC9C963-8986-424C-9805-CE4B910F7CF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7" r="21429" b="16330"/>
          <a:stretch/>
        </p:blipFill>
        <p:spPr>
          <a:xfrm>
            <a:off x="2808708" y="5412128"/>
            <a:ext cx="1100022" cy="1096330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2D326D89-7A92-46BA-A113-44660C67CCFE}"/>
              </a:ext>
            </a:extLst>
          </p:cNvPr>
          <p:cNvSpPr txBox="1"/>
          <p:nvPr/>
        </p:nvSpPr>
        <p:spPr>
          <a:xfrm>
            <a:off x="5252094" y="5604001"/>
            <a:ext cx="141673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0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······</a:t>
            </a:r>
            <a:endParaRPr kumimoji="0" lang="zh-CN" alt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DA50408-BBD1-47B4-A7D0-AC95843CE54F}"/>
              </a:ext>
            </a:extLst>
          </p:cNvPr>
          <p:cNvSpPr txBox="1"/>
          <p:nvPr/>
        </p:nvSpPr>
        <p:spPr>
          <a:xfrm>
            <a:off x="1130757" y="5691352"/>
            <a:ext cx="157199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Group 4:</a:t>
            </a:r>
            <a:endParaRPr kumimoji="0" lang="zh-CN" alt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22040077-5B74-48E8-A9F2-73F03884A72F}"/>
              </a:ext>
            </a:extLst>
          </p:cNvPr>
          <p:cNvSpPr txBox="1"/>
          <p:nvPr/>
        </p:nvSpPr>
        <p:spPr>
          <a:xfrm>
            <a:off x="6808890" y="5178962"/>
            <a:ext cx="5216138" cy="1569658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 latinLnBrk="1" hangingPunct="0"/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Big-Negative (BN) Prediction Error </a:t>
            </a:r>
          </a:p>
          <a:p>
            <a:pPr marL="0" marR="0" indent="0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Continue to choose the same slot machine and keep getting reward twice and more, </a:t>
            </a:r>
          </a:p>
          <a:p>
            <a:pPr marL="0" marR="0" indent="0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but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suddenly not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rebuchet MS"/>
              </a:rPr>
              <a:t>…</a:t>
            </a:r>
            <a:endParaRPr kumimoji="0" lang="zh-CN" altLang="en-US" sz="2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Trebuchet MS"/>
            </a:endParaRPr>
          </a:p>
        </p:txBody>
      </p:sp>
      <p:sp>
        <p:nvSpPr>
          <p:cNvPr id="42" name="等腰三角形 41">
            <a:extLst>
              <a:ext uri="{FF2B5EF4-FFF2-40B4-BE49-F238E27FC236}">
                <a16:creationId xmlns:a16="http://schemas.microsoft.com/office/drawing/2014/main" id="{58566D20-F699-4057-B367-5A6C5DEEFF2C}"/>
              </a:ext>
            </a:extLst>
          </p:cNvPr>
          <p:cNvSpPr/>
          <p:nvPr/>
        </p:nvSpPr>
        <p:spPr>
          <a:xfrm rot="10800000">
            <a:off x="224724" y="5525280"/>
            <a:ext cx="1010652" cy="871252"/>
          </a:xfrm>
          <a:prstGeom prst="triangle">
            <a:avLst/>
          </a:prstGeom>
          <a:solidFill>
            <a:srgbClr val="FF00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934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1999414-70A4-42C1-8D69-304A58BEE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" y="0"/>
            <a:ext cx="1218598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778A3CB-1C51-4F13-9B46-E2730227F61D}"/>
              </a:ext>
            </a:extLst>
          </p:cNvPr>
          <p:cNvSpPr/>
          <p:nvPr/>
        </p:nvSpPr>
        <p:spPr>
          <a:xfrm>
            <a:off x="0" y="-104091"/>
            <a:ext cx="6278880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 A: Random Walk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521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778A3CB-1C51-4F13-9B46-E2730227F61D}"/>
              </a:ext>
            </a:extLst>
          </p:cNvPr>
          <p:cNvSpPr/>
          <p:nvPr/>
        </p:nvSpPr>
        <p:spPr>
          <a:xfrm>
            <a:off x="0" y="-104091"/>
            <a:ext cx="6278880" cy="519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 A: Random Walk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4AC3A15-1BA1-4B1A-8C57-BDBB7918B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8836"/>
            <a:ext cx="7620000" cy="53625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FA96016-33DE-444E-9D21-D9EC1DC74A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92"/>
          <a:stretch/>
        </p:blipFill>
        <p:spPr>
          <a:xfrm>
            <a:off x="7059826" y="1536984"/>
            <a:ext cx="5132174" cy="421892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9959E57-E103-4F4B-B4FF-1A570B0F7ACC}"/>
              </a:ext>
            </a:extLst>
          </p:cNvPr>
          <p:cNvSpPr/>
          <p:nvPr/>
        </p:nvSpPr>
        <p:spPr>
          <a:xfrm>
            <a:off x="2476500" y="564056"/>
            <a:ext cx="6278880" cy="8456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Totally Random</a:t>
            </a:r>
          </a:p>
          <a:p>
            <a:r>
              <a:rPr lang="en-US" altLang="zh-C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Muti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-modality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696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5866</TotalTime>
  <Words>438</Words>
  <Application>Microsoft Office PowerPoint</Application>
  <PresentationFormat>宽屏</PresentationFormat>
  <Paragraphs>81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MyriadMM-RegularCondensed</vt:lpstr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登 潘</dc:creator>
  <cp:lastModifiedBy>登 潘</cp:lastModifiedBy>
  <cp:revision>61</cp:revision>
  <dcterms:created xsi:type="dcterms:W3CDTF">2019-12-03T15:00:58Z</dcterms:created>
  <dcterms:modified xsi:type="dcterms:W3CDTF">2020-02-14T05:25:54Z</dcterms:modified>
</cp:coreProperties>
</file>

<file path=docProps/thumbnail.jpeg>
</file>